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872265">
            <a:off x="-46208" y="165661"/>
            <a:ext cx="5648623" cy="120430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Новогоднее блюдо народов мира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102849">
            <a:off x="1496992" y="1017906"/>
            <a:ext cx="6511131" cy="85905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3"/>
                </a:solidFill>
              </a:rPr>
              <a:t>Штрудель</a:t>
            </a:r>
            <a:r>
              <a:rPr lang="ru-RU" b="1" dirty="0" smtClean="0">
                <a:solidFill>
                  <a:schemeClr val="accent3"/>
                </a:solidFill>
              </a:rPr>
              <a:t> с яблоками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2В класс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658">
            <a:off x="1652965" y="2131276"/>
            <a:ext cx="6991858" cy="44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3903">
            <a:off x="806746" y="591358"/>
            <a:ext cx="7865952" cy="54864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2"/>
                </a:solidFill>
              </a:rPr>
              <a:t>Штрудель</a:t>
            </a:r>
            <a:r>
              <a:rPr lang="ru-RU" b="1" i="1" dirty="0" smtClean="0">
                <a:solidFill>
                  <a:schemeClr val="accent2"/>
                </a:solidFill>
              </a:rPr>
              <a:t>-кулинарный водоворот  любви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10" y="1124744"/>
            <a:ext cx="4608512" cy="5877272"/>
          </a:xfrm>
        </p:spPr>
        <p:txBody>
          <a:bodyPr>
            <a:normAutofit fontScale="92500" lnSpcReduction="10000"/>
          </a:bodyPr>
          <a:lstStyle/>
          <a:p>
            <a:r>
              <a:rPr lang="ru-RU" sz="2400" i="1" dirty="0" smtClean="0"/>
              <a:t>   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Штрудель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любят во всем мире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. Название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блюда переводится как «водоворот».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Традиционная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венская выпечка действительно по виду напоминает воронку водоворота, но форма в нем не главное. Важнее содержание: особенный вкус, давняя история и занимательная мифология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Чем же необычен этот вкусный рецепт? Об этом мог бы рассказать дедушка Фрейд. Впрочем, обо всем по порядку.</a:t>
            </a:r>
          </a:p>
        </p:txBody>
      </p:sp>
      <p:pic>
        <p:nvPicPr>
          <p:cNvPr id="1026" name="Picture 2" descr="C:\Users\User\Desktop\kak-prigotovit-shtrude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2" y="1700808"/>
            <a:ext cx="4404278" cy="36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" y="931807"/>
            <a:ext cx="4925618" cy="3649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35" y="3212976"/>
            <a:ext cx="5456608" cy="36235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52140">
            <a:off x="98235" y="348930"/>
            <a:ext cx="8064896" cy="830992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Вкусный рецепт </a:t>
            </a:r>
            <a:r>
              <a:rPr lang="ru-RU" b="1" i="1" dirty="0" err="1">
                <a:solidFill>
                  <a:schemeClr val="accent2"/>
                </a:solidFill>
              </a:rPr>
              <a:t>штруделя</a:t>
            </a:r>
            <a:r>
              <a:rPr lang="ru-RU" b="1" i="1" dirty="0">
                <a:solidFill>
                  <a:schemeClr val="accent2"/>
                </a:solidFill>
              </a:rPr>
              <a:t> и история,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окутанная мифами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84785"/>
            <a:ext cx="7596336" cy="3096344"/>
          </a:xfrm>
        </p:spPr>
        <p:txBody>
          <a:bodyPr>
            <a:normAutofit fontScale="92500"/>
          </a:bodyPr>
          <a:lstStyle/>
          <a:p>
            <a:r>
              <a:rPr lang="ru-RU" sz="2400" i="1" dirty="0" err="1"/>
              <a:t>Штрудель</a:t>
            </a:r>
            <a:r>
              <a:rPr lang="ru-RU" sz="2400" i="1" dirty="0"/>
              <a:t> известен несколько веков, и в течение двух последних столетий он приобрел популярность далеко за пределами Венгрии, Австрии и Баварии – своего традиционного «ареала обитания</a:t>
            </a:r>
            <a:r>
              <a:rPr lang="ru-RU" sz="2400" i="1" dirty="0" smtClean="0"/>
              <a:t>».</a:t>
            </a:r>
          </a:p>
          <a:p>
            <a:r>
              <a:rPr lang="ru-RU" sz="2400" i="1" dirty="0">
                <a:solidFill>
                  <a:schemeClr val="accent2"/>
                </a:solidFill>
              </a:rPr>
              <a:t>По одной из самых распространенных версий, </a:t>
            </a:r>
            <a:r>
              <a:rPr lang="ru-RU" sz="2400" i="1" dirty="0" err="1">
                <a:solidFill>
                  <a:schemeClr val="accent2"/>
                </a:solidFill>
              </a:rPr>
              <a:t>штрудель</a:t>
            </a:r>
            <a:r>
              <a:rPr lang="ru-RU" sz="2400" i="1" dirty="0">
                <a:solidFill>
                  <a:schemeClr val="accent2"/>
                </a:solidFill>
              </a:rPr>
              <a:t> произошел от пахлавы – восточной сладости из тонкого теста с орехами в меду. </a:t>
            </a:r>
          </a:p>
        </p:txBody>
      </p:sp>
    </p:spTree>
    <p:extLst>
      <p:ext uri="{BB962C8B-B14F-4D97-AF65-F5344CB8AC3E}">
        <p14:creationId xmlns:p14="http://schemas.microsoft.com/office/powerpoint/2010/main" val="15662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i="1" dirty="0">
                <a:solidFill>
                  <a:srgbClr val="000000"/>
                </a:solidFill>
              </a:rPr>
              <a:t>Если пахлаву упоминают с 15 века, то первые упоминания о </a:t>
            </a:r>
            <a:r>
              <a:rPr lang="ru-RU" sz="2400" i="1" dirty="0" err="1">
                <a:solidFill>
                  <a:srgbClr val="000000"/>
                </a:solidFill>
              </a:rPr>
              <a:t>штруделях</a:t>
            </a:r>
            <a:r>
              <a:rPr lang="ru-RU" sz="2400" i="1" dirty="0">
                <a:solidFill>
                  <a:srgbClr val="000000"/>
                </a:solidFill>
              </a:rPr>
              <a:t> датируют 16 столетием – периодом, когда турки вошли в Венгрию</a:t>
            </a:r>
            <a:r>
              <a:rPr lang="ru-RU" sz="2400" i="1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 smtClean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 smtClean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 smtClean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r>
              <a:rPr lang="ru-RU" sz="2400" i="1" dirty="0">
                <a:solidFill>
                  <a:srgbClr val="000000"/>
                </a:solidFill>
              </a:rPr>
              <a:t>Позже вкусный рецепт </a:t>
            </a:r>
            <a:r>
              <a:rPr lang="ru-RU" sz="2400" i="1" dirty="0" err="1">
                <a:solidFill>
                  <a:srgbClr val="000000"/>
                </a:solidFill>
              </a:rPr>
              <a:t>штруделя</a:t>
            </a:r>
            <a:r>
              <a:rPr lang="ru-RU" sz="2400" i="1" dirty="0">
                <a:solidFill>
                  <a:srgbClr val="000000"/>
                </a:solidFill>
              </a:rPr>
              <a:t> распространился и стал известен в Вене. Именно здесь он «прижился» и стал обязательным блюдом на </a:t>
            </a:r>
            <a:r>
              <a:rPr lang="ru-RU" sz="2400" i="1" dirty="0" smtClean="0">
                <a:solidFill>
                  <a:srgbClr val="000000"/>
                </a:solidFill>
              </a:rPr>
              <a:t>всех новогодних  </a:t>
            </a:r>
            <a:r>
              <a:rPr lang="ru-RU" sz="2400" i="1" dirty="0">
                <a:solidFill>
                  <a:srgbClr val="000000"/>
                </a:solidFill>
              </a:rPr>
              <a:t>праздниках. Но все это только предположения.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00800" cy="3726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407425" y="2709792"/>
            <a:ext cx="223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Васюнина Саша 2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Вкусный рецепт </a:t>
            </a:r>
            <a:r>
              <a:rPr lang="ru-RU" b="1" i="1" dirty="0" err="1">
                <a:solidFill>
                  <a:schemeClr val="accent2"/>
                </a:solidFill>
              </a:rPr>
              <a:t>штруделя</a:t>
            </a:r>
            <a:r>
              <a:rPr lang="ru-RU" b="1" i="1" dirty="0">
                <a:solidFill>
                  <a:schemeClr val="accent2"/>
                </a:solidFill>
              </a:rPr>
              <a:t> и история, окутанная мифами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96944" cy="5568732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2"/>
                </a:solidFill>
              </a:rPr>
              <a:t>Точно известно только одно: первый рецепт </a:t>
            </a:r>
            <a:r>
              <a:rPr lang="ru-RU" sz="2400" i="1" dirty="0" err="1">
                <a:solidFill>
                  <a:schemeClr val="accent2"/>
                </a:solidFill>
              </a:rPr>
              <a:t>штруделя</a:t>
            </a:r>
            <a:r>
              <a:rPr lang="ru-RU" sz="2400" i="1" dirty="0">
                <a:solidFill>
                  <a:schemeClr val="accent2"/>
                </a:solidFill>
              </a:rPr>
              <a:t> описан в 1696 году. Документ с ним до сих пор сохранился и находится в Городской библиотеке Вены. Начинка в нем предполагается молочно-кремовая, а тесто тонкое, но при этом не сухое. Уже с начала 19 века стали известны и другие рецепты: с яблоками, манной крупой, маком, абрикосами, кофе, вишнями, грушами</a:t>
            </a:r>
            <a:r>
              <a:rPr lang="ru-RU" sz="2400" i="1" dirty="0" smtClean="0">
                <a:solidFill>
                  <a:schemeClr val="accent2"/>
                </a:solidFill>
              </a:rPr>
              <a:t>.</a:t>
            </a:r>
          </a:p>
          <a:p>
            <a:endParaRPr lang="ru-RU" sz="2400" i="1" dirty="0">
              <a:solidFill>
                <a:schemeClr val="accent2"/>
              </a:solidFill>
            </a:endParaRPr>
          </a:p>
          <a:p>
            <a:endParaRPr lang="ru-RU" sz="2400" i="1" dirty="0" smtClean="0">
              <a:solidFill>
                <a:schemeClr val="accent2"/>
              </a:solidFill>
            </a:endParaRPr>
          </a:p>
          <a:p>
            <a:endParaRPr lang="ru-RU" sz="2400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01375"/>
            <a:ext cx="4067944" cy="2279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4" y="4077072"/>
            <a:ext cx="4176464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6419235"/>
            <a:ext cx="327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Наши </a:t>
            </a:r>
            <a:r>
              <a:rPr lang="ru-RU" sz="2400" b="1" i="1" dirty="0" err="1" smtClean="0"/>
              <a:t>штрудели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914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i="1" dirty="0" smtClean="0">
                <a:solidFill>
                  <a:srgbClr val="000000"/>
                </a:solidFill>
              </a:rPr>
              <a:t>С </a:t>
            </a:r>
            <a:r>
              <a:rPr lang="ru-RU" sz="2400" i="1" dirty="0">
                <a:solidFill>
                  <a:srgbClr val="000000"/>
                </a:solidFill>
              </a:rPr>
              <a:t>тех пор и по сей день </a:t>
            </a:r>
            <a:r>
              <a:rPr lang="ru-RU" sz="2400" i="1" dirty="0" err="1">
                <a:solidFill>
                  <a:srgbClr val="000000"/>
                </a:solidFill>
              </a:rPr>
              <a:t>штрудель</a:t>
            </a:r>
            <a:r>
              <a:rPr lang="ru-RU" sz="2400" i="1" dirty="0">
                <a:solidFill>
                  <a:srgbClr val="000000"/>
                </a:solidFill>
              </a:rPr>
              <a:t> считают традиционной венской выпечкой. Именно здесь готовят лучшие в мире </a:t>
            </a:r>
            <a:r>
              <a:rPr lang="ru-RU" sz="2400" i="1" dirty="0" err="1">
                <a:solidFill>
                  <a:srgbClr val="000000"/>
                </a:solidFill>
              </a:rPr>
              <a:t>штрудели</a:t>
            </a:r>
            <a:r>
              <a:rPr lang="ru-RU" sz="2400" i="1" dirty="0">
                <a:solidFill>
                  <a:srgbClr val="000000"/>
                </a:solidFill>
              </a:rPr>
              <a:t>, и туристы обязательно заходят в уютные кафе, чтобы попить кофе с этим десертом</a:t>
            </a:r>
            <a:r>
              <a:rPr lang="ru-RU" sz="2400" i="1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 smtClean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pPr lvl="0"/>
            <a:endParaRPr lang="ru-RU" sz="2400" i="1" dirty="0">
              <a:solidFill>
                <a:srgbClr val="000000"/>
              </a:solidFill>
            </a:endParaRPr>
          </a:p>
          <a:p>
            <a:endParaRPr lang="ru-RU" sz="2400" b="0" i="1" dirty="0" smtClean="0">
              <a:solidFill>
                <a:srgbClr val="000000"/>
              </a:solidFill>
              <a:latin typeface="Montserrat"/>
            </a:endParaRPr>
          </a:p>
          <a:p>
            <a:endParaRPr lang="ru-RU" sz="2400" b="0" i="1" dirty="0" smtClean="0">
              <a:solidFill>
                <a:srgbClr val="000000"/>
              </a:solidFill>
              <a:latin typeface="Montserrat"/>
            </a:endParaRPr>
          </a:p>
          <a:p>
            <a:r>
              <a:rPr lang="ru-RU" sz="2400" b="0" i="1" dirty="0" smtClean="0">
                <a:solidFill>
                  <a:srgbClr val="000000"/>
                </a:solidFill>
                <a:latin typeface="Montserrat"/>
              </a:rPr>
              <a:t>Немцы </a:t>
            </a:r>
            <a:r>
              <a:rPr lang="ru-RU" sz="2400" b="0" i="1" dirty="0">
                <a:solidFill>
                  <a:srgbClr val="000000"/>
                </a:solidFill>
                <a:latin typeface="Montserrat"/>
              </a:rPr>
              <a:t>говорят, что только влюбленный кондитер способен приготовить по-настоящему волшебный десерт. Эта шутка пошла от высказывания, что тесто на </a:t>
            </a:r>
            <a:r>
              <a:rPr lang="ru-RU" sz="2400" b="0" i="1" dirty="0" err="1">
                <a:solidFill>
                  <a:srgbClr val="000000"/>
                </a:solidFill>
                <a:latin typeface="Montserrat"/>
              </a:rPr>
              <a:t>штрудель</a:t>
            </a:r>
            <a:r>
              <a:rPr lang="ru-RU" sz="2400" b="0" i="1" dirty="0">
                <a:solidFill>
                  <a:srgbClr val="000000"/>
                </a:solidFill>
                <a:latin typeface="Montserrat"/>
              </a:rPr>
              <a:t> должно быть таким тонким, чтобы через него можно было читать любовные письма девушки.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032448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850"/>
            <a:ext cx="7653700" cy="57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98"/>
            <a:ext cx="2699792" cy="36041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54864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ru-RU" sz="24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Мы решили приготовить «Венский </a:t>
            </a:r>
            <a:r>
              <a:rPr lang="ru-RU" sz="2400" b="1" cap="none" dirty="0" err="1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штрудель</a:t>
            </a:r>
            <a:r>
              <a:rPr lang="ru-RU" sz="24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». Использовали рецепт, доступный даже для детей! Получилось вкусно! Мы довольны!</a:t>
            </a:r>
            <a:r>
              <a:rPr lang="ru-RU" sz="16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6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9852"/>
            <a:ext cx="2784332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72900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10419"/>
            <a:ext cx="2684066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2879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371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Новогоднее блюдо народов мира</vt:lpstr>
      <vt:lpstr>Штрудель-кулинарный водоворот  любви</vt:lpstr>
      <vt:lpstr>Вкусный рецепт штруделя и история, окутанная мифами</vt:lpstr>
      <vt:lpstr>Презентация PowerPoint</vt:lpstr>
      <vt:lpstr>Вкусный рецепт штруделя и история, окутанная мифами</vt:lpstr>
      <vt:lpstr>Презентация PowerPoint</vt:lpstr>
      <vt:lpstr>Мы решили приготовить «Венский штрудель». Использовали рецепт, доступный даже для детей! Получилось вкусно! Мы довольны!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Матыгуллина</dc:creator>
  <cp:lastModifiedBy>User</cp:lastModifiedBy>
  <cp:revision>10</cp:revision>
  <dcterms:created xsi:type="dcterms:W3CDTF">2020-12-20T14:35:56Z</dcterms:created>
  <dcterms:modified xsi:type="dcterms:W3CDTF">2020-12-20T16:36:57Z</dcterms:modified>
</cp:coreProperties>
</file>