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slides/slide79.xml" ContentType="application/vnd.openxmlformats-officedocument.presentationml.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sldIdLst>
    <p:sldId id="303" r:id="rId2"/>
    <p:sldId id="258" r:id="rId3"/>
    <p:sldId id="262" r:id="rId4"/>
    <p:sldId id="269" r:id="rId5"/>
    <p:sldId id="304" r:id="rId6"/>
    <p:sldId id="266" r:id="rId7"/>
    <p:sldId id="267" r:id="rId8"/>
    <p:sldId id="268" r:id="rId9"/>
    <p:sldId id="285" r:id="rId10"/>
    <p:sldId id="286" r:id="rId11"/>
    <p:sldId id="260" r:id="rId12"/>
    <p:sldId id="287" r:id="rId13"/>
    <p:sldId id="292" r:id="rId14"/>
    <p:sldId id="296" r:id="rId15"/>
    <p:sldId id="360" r:id="rId16"/>
    <p:sldId id="305" r:id="rId17"/>
    <p:sldId id="297" r:id="rId18"/>
    <p:sldId id="306" r:id="rId19"/>
    <p:sldId id="299" r:id="rId20"/>
    <p:sldId id="302" r:id="rId21"/>
    <p:sldId id="273" r:id="rId22"/>
    <p:sldId id="274" r:id="rId23"/>
    <p:sldId id="307" r:id="rId24"/>
    <p:sldId id="308" r:id="rId25"/>
    <p:sldId id="300" r:id="rId26"/>
    <p:sldId id="301" r:id="rId27"/>
    <p:sldId id="313" r:id="rId28"/>
    <p:sldId id="312" r:id="rId29"/>
    <p:sldId id="311" r:id="rId30"/>
    <p:sldId id="315" r:id="rId31"/>
    <p:sldId id="316" r:id="rId32"/>
    <p:sldId id="317" r:id="rId33"/>
    <p:sldId id="314" r:id="rId34"/>
    <p:sldId id="320" r:id="rId35"/>
    <p:sldId id="319" r:id="rId36"/>
    <p:sldId id="318" r:id="rId37"/>
    <p:sldId id="309" r:id="rId38"/>
    <p:sldId id="322" r:id="rId39"/>
    <p:sldId id="323" r:id="rId40"/>
    <p:sldId id="324" r:id="rId41"/>
    <p:sldId id="325" r:id="rId42"/>
    <p:sldId id="326" r:id="rId43"/>
    <p:sldId id="327" r:id="rId44"/>
    <p:sldId id="261" r:id="rId45"/>
    <p:sldId id="329" r:id="rId46"/>
    <p:sldId id="330" r:id="rId47"/>
    <p:sldId id="331" r:id="rId48"/>
    <p:sldId id="333" r:id="rId49"/>
    <p:sldId id="334" r:id="rId50"/>
    <p:sldId id="332" r:id="rId51"/>
    <p:sldId id="335" r:id="rId52"/>
    <p:sldId id="336" r:id="rId53"/>
    <p:sldId id="337" r:id="rId54"/>
    <p:sldId id="271" r:id="rId55"/>
    <p:sldId id="293" r:id="rId56"/>
    <p:sldId id="359" r:id="rId57"/>
    <p:sldId id="294" r:id="rId58"/>
    <p:sldId id="295" r:id="rId59"/>
    <p:sldId id="291" r:id="rId60"/>
    <p:sldId id="340" r:id="rId61"/>
    <p:sldId id="341" r:id="rId62"/>
    <p:sldId id="345" r:id="rId63"/>
    <p:sldId id="346" r:id="rId64"/>
    <p:sldId id="352" r:id="rId65"/>
    <p:sldId id="347" r:id="rId66"/>
    <p:sldId id="348" r:id="rId67"/>
    <p:sldId id="349" r:id="rId68"/>
    <p:sldId id="351" r:id="rId69"/>
    <p:sldId id="353" r:id="rId70"/>
    <p:sldId id="342" r:id="rId71"/>
    <p:sldId id="265" r:id="rId72"/>
    <p:sldId id="361" r:id="rId73"/>
    <p:sldId id="339" r:id="rId74"/>
    <p:sldId id="350" r:id="rId75"/>
    <p:sldId id="343" r:id="rId76"/>
    <p:sldId id="344" r:id="rId77"/>
    <p:sldId id="354" r:id="rId78"/>
    <p:sldId id="355" r:id="rId79"/>
    <p:sldId id="356" r:id="rId80"/>
    <p:sldId id="357" r:id="rId81"/>
    <p:sldId id="358" r:id="rId82"/>
    <p:sldId id="264" r:id="rId8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4" autoAdjust="0"/>
    <p:restoredTop sz="94660"/>
  </p:normalViewPr>
  <p:slideViewPr>
    <p:cSldViewPr>
      <p:cViewPr varScale="1">
        <p:scale>
          <a:sx n="79" d="100"/>
          <a:sy n="79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учащихся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 год</c:v>
                </c:pt>
                <c:pt idx="1">
                  <c:v>2013-2014 год</c:v>
                </c:pt>
                <c:pt idx="2">
                  <c:v>2014-2015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473</c:v>
                </c:pt>
                <c:pt idx="1">
                  <c:v>512</c:v>
                </c:pt>
                <c:pt idx="2">
                  <c:v>561</c:v>
                </c:pt>
              </c:numCache>
            </c:numRef>
          </c:val>
        </c:ser>
        <c:shape val="box"/>
        <c:axId val="172936576"/>
        <c:axId val="173082112"/>
        <c:axId val="0"/>
      </c:bar3DChart>
      <c:catAx>
        <c:axId val="172936576"/>
        <c:scaling>
          <c:orientation val="minMax"/>
        </c:scaling>
        <c:axPos val="b"/>
        <c:tickLblPos val="nextTo"/>
        <c:crossAx val="173082112"/>
        <c:crosses val="autoZero"/>
        <c:auto val="1"/>
        <c:lblAlgn val="ctr"/>
        <c:lblOffset val="100"/>
      </c:catAx>
      <c:valAx>
        <c:axId val="173082112"/>
        <c:scaling>
          <c:orientation val="minMax"/>
        </c:scaling>
        <c:axPos val="l"/>
        <c:majorGridlines/>
        <c:numFmt formatCode="General" sourceLinked="1"/>
        <c:tickLblPos val="nextTo"/>
        <c:crossAx val="1729365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%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99.7</c:v>
                </c:pt>
                <c:pt idx="1">
                  <c:v>100</c:v>
                </c:pt>
                <c:pt idx="2">
                  <c:v>99.8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"4" и "5"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223</c:v>
                </c:pt>
                <c:pt idx="1">
                  <c:v>259</c:v>
                </c:pt>
                <c:pt idx="2">
                  <c:v>284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качества знаний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53.7</c:v>
                </c:pt>
                <c:pt idx="1">
                  <c:v>58.2</c:v>
                </c:pt>
                <c:pt idx="2">
                  <c:v>56.6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отличников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54</c:v>
                </c:pt>
                <c:pt idx="1">
                  <c:v>61</c:v>
                </c:pt>
                <c:pt idx="2">
                  <c:v>71</c:v>
                </c:pt>
              </c:numCache>
            </c:numRef>
          </c:val>
        </c:ser>
        <c:shape val="pyramid"/>
        <c:axId val="194820352"/>
        <c:axId val="194855296"/>
        <c:axId val="0"/>
      </c:bar3DChart>
      <c:catAx>
        <c:axId val="194820352"/>
        <c:scaling>
          <c:orientation val="minMax"/>
        </c:scaling>
        <c:axPos val="b"/>
        <c:tickLblPos val="nextTo"/>
        <c:crossAx val="194855296"/>
        <c:crosses val="autoZero"/>
        <c:auto val="1"/>
        <c:lblAlgn val="ctr"/>
        <c:lblOffset val="100"/>
      </c:catAx>
      <c:valAx>
        <c:axId val="194855296"/>
        <c:scaling>
          <c:orientation val="minMax"/>
        </c:scaling>
        <c:axPos val="l"/>
        <c:majorGridlines/>
        <c:numFmt formatCode="General" sourceLinked="1"/>
        <c:tickLblPos val="nextTo"/>
        <c:crossAx val="1948203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"4" и "5"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качества знаний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отличников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36</c:v>
                </c:pt>
                <c:pt idx="1">
                  <c:v>35</c:v>
                </c:pt>
                <c:pt idx="2">
                  <c:v>40</c:v>
                </c:pt>
              </c:numCache>
            </c:numRef>
          </c:val>
        </c:ser>
        <c:shape val="pyramid"/>
        <c:axId val="195001728"/>
        <c:axId val="195003520"/>
        <c:axId val="0"/>
      </c:bar3DChart>
      <c:catAx>
        <c:axId val="195001728"/>
        <c:scaling>
          <c:orientation val="minMax"/>
        </c:scaling>
        <c:axPos val="b"/>
        <c:tickLblPos val="nextTo"/>
        <c:crossAx val="195003520"/>
        <c:crosses val="autoZero"/>
        <c:auto val="1"/>
        <c:lblAlgn val="ctr"/>
        <c:lblOffset val="100"/>
      </c:catAx>
      <c:valAx>
        <c:axId val="195003520"/>
        <c:scaling>
          <c:orientation val="minMax"/>
        </c:scaling>
        <c:axPos val="l"/>
        <c:majorGridlines/>
        <c:numFmt formatCode="General" sourceLinked="1"/>
        <c:tickLblPos val="nextTo"/>
        <c:crossAx val="1950017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"4" и "5"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качества знаний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42.8</c:v>
                </c:pt>
                <c:pt idx="1">
                  <c:v>64.2</c:v>
                </c:pt>
                <c:pt idx="2">
                  <c:v>43.4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отличников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hape val="pyramid"/>
        <c:axId val="195036672"/>
        <c:axId val="195038208"/>
        <c:axId val="0"/>
      </c:bar3DChart>
      <c:catAx>
        <c:axId val="195036672"/>
        <c:scaling>
          <c:orientation val="minMax"/>
        </c:scaling>
        <c:axPos val="b"/>
        <c:tickLblPos val="nextTo"/>
        <c:crossAx val="195038208"/>
        <c:crosses val="autoZero"/>
        <c:auto val="1"/>
        <c:lblAlgn val="ctr"/>
        <c:lblOffset val="100"/>
      </c:catAx>
      <c:valAx>
        <c:axId val="195038208"/>
        <c:scaling>
          <c:orientation val="minMax"/>
        </c:scaling>
        <c:axPos val="l"/>
        <c:majorGridlines/>
        <c:numFmt formatCode="General" sourceLinked="1"/>
        <c:tickLblPos val="nextTo"/>
        <c:crossAx val="195036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планирование деятельности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не сформирован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самоконтроль деятельности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не сформирован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46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самооценка деятельности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не сформирован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32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Обеспеченность</a:t>
            </a:r>
            <a:r>
              <a:rPr lang="ru-RU" sz="1400" baseline="0"/>
              <a:t> учебниками на 1.09.2014г. по классам</a:t>
            </a:r>
          </a:p>
          <a:p>
            <a:pPr>
              <a:defRPr/>
            </a:pPr>
            <a:r>
              <a:rPr lang="ru-RU" sz="1400" baseline="0"/>
              <a:t>(в%)</a:t>
            </a:r>
            <a:endParaRPr lang="ru-RU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классы</c:v>
                </c:pt>
              </c:strCache>
            </c:strRef>
          </c:tx>
          <c:dLbls>
            <c:showVal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92</c:v>
                </c:pt>
                <c:pt idx="3">
                  <c:v>100</c:v>
                </c:pt>
                <c:pt idx="4">
                  <c:v>78</c:v>
                </c:pt>
                <c:pt idx="5">
                  <c:v>82</c:v>
                </c:pt>
                <c:pt idx="6">
                  <c:v>100</c:v>
                </c:pt>
                <c:pt idx="7">
                  <c:v>85</c:v>
                </c:pt>
                <c:pt idx="8">
                  <c:v>100</c:v>
                </c:pt>
                <c:pt idx="9">
                  <c:v>90</c:v>
                </c:pt>
                <c:pt idx="10">
                  <c:v>100</c:v>
                </c:pt>
              </c:numCache>
            </c:numRef>
          </c:val>
        </c:ser>
        <c:dLbls>
          <c:showVal val="1"/>
        </c:dLbls>
        <c:overlap val="-25"/>
        <c:axId val="212883328"/>
        <c:axId val="212884864"/>
      </c:barChart>
      <c:catAx>
        <c:axId val="212883328"/>
        <c:scaling>
          <c:orientation val="minMax"/>
        </c:scaling>
        <c:axPos val="b"/>
        <c:numFmt formatCode="General" sourceLinked="1"/>
        <c:majorTickMark val="none"/>
        <c:tickLblPos val="nextTo"/>
        <c:crossAx val="212884864"/>
        <c:crosses val="autoZero"/>
        <c:auto val="1"/>
        <c:lblAlgn val="ctr"/>
        <c:lblOffset val="100"/>
      </c:catAx>
      <c:valAx>
        <c:axId val="212884864"/>
        <c:scaling>
          <c:orientation val="minMax"/>
        </c:scaling>
        <c:delete val="1"/>
        <c:axPos val="l"/>
        <c:numFmt formatCode="General" sourceLinked="1"/>
        <c:tickLblPos val="none"/>
        <c:crossAx val="21288332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8C3DA-1EC8-4CBC-A130-5D435CD2541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E955C5B-604E-475D-B8FB-1F73FE2757E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Направленности учебного плана основной и средней школы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B1D66D2-F38A-4489-912C-8D6686B60868}" type="parTrans" cxnId="{D4E7F439-9C5A-44E7-8702-D2805F5E0CFA}">
      <dgm:prSet/>
      <dgm:spPr/>
      <dgm:t>
        <a:bodyPr/>
        <a:lstStyle/>
        <a:p>
          <a:endParaRPr lang="ru-RU"/>
        </a:p>
      </dgm:t>
    </dgm:pt>
    <dgm:pt modelId="{5B17203F-3FA5-45B6-9DEC-96BA161FD650}" type="sibTrans" cxnId="{D4E7F439-9C5A-44E7-8702-D2805F5E0CFA}">
      <dgm:prSet/>
      <dgm:spPr/>
      <dgm:t>
        <a:bodyPr/>
        <a:lstStyle/>
        <a:p>
          <a:endParaRPr lang="ru-RU"/>
        </a:p>
      </dgm:t>
    </dgm:pt>
    <dgm:pt modelId="{229CD3FB-2FF7-45E8-936D-ADBF84F4169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Начальная школа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3A15392-C118-4E73-85E0-6D0F14C3C115}" type="parTrans" cxnId="{52EFADBA-579A-4EFA-8BBA-D345C5919991}">
      <dgm:prSet/>
      <dgm:spPr/>
      <dgm:t>
        <a:bodyPr/>
        <a:lstStyle/>
        <a:p>
          <a:endParaRPr lang="ru-RU"/>
        </a:p>
      </dgm:t>
    </dgm:pt>
    <dgm:pt modelId="{14C2E095-9D88-4CCD-858D-7EEB04356CAB}" type="sibTrans" cxnId="{52EFADBA-579A-4EFA-8BBA-D345C5919991}">
      <dgm:prSet/>
      <dgm:spPr/>
      <dgm:t>
        <a:bodyPr/>
        <a:lstStyle/>
        <a:p>
          <a:endParaRPr lang="ru-RU"/>
        </a:p>
      </dgm:t>
    </dgm:pt>
    <dgm:pt modelId="{5518B2B4-83B8-4B4E-B997-6C15AA400AF6}">
      <dgm:prSet phldrT="[Текст]"/>
      <dgm:spPr/>
      <dgm:t>
        <a:bodyPr/>
        <a:lstStyle/>
        <a:p>
          <a:r>
            <a:rPr lang="ru-RU" dirty="0" smtClean="0"/>
            <a:t>Естественнонаучная </a:t>
          </a:r>
          <a:endParaRPr lang="ru-RU" dirty="0"/>
        </a:p>
      </dgm:t>
    </dgm:pt>
    <dgm:pt modelId="{431D429E-675A-4C40-AC05-0BC714409A2B}" type="parTrans" cxnId="{5F171826-3249-4030-AC82-7C3F6F4805E6}">
      <dgm:prSet/>
      <dgm:spPr/>
      <dgm:t>
        <a:bodyPr/>
        <a:lstStyle/>
        <a:p>
          <a:endParaRPr lang="ru-RU"/>
        </a:p>
      </dgm:t>
    </dgm:pt>
    <dgm:pt modelId="{E1401B1C-C32F-4E67-A842-A9188130F8FB}" type="sibTrans" cxnId="{5F171826-3249-4030-AC82-7C3F6F4805E6}">
      <dgm:prSet/>
      <dgm:spPr/>
      <dgm:t>
        <a:bodyPr/>
        <a:lstStyle/>
        <a:p>
          <a:endParaRPr lang="ru-RU"/>
        </a:p>
      </dgm:t>
    </dgm:pt>
    <dgm:pt modelId="{709EB690-A9FB-4C1F-9E54-3D2E5ADA5FE2}">
      <dgm:prSet phldrT="[Текст]"/>
      <dgm:spPr/>
      <dgm:t>
        <a:bodyPr/>
        <a:lstStyle/>
        <a:p>
          <a:r>
            <a:rPr lang="ru-RU" dirty="0" smtClean="0"/>
            <a:t>Технологическая </a:t>
          </a:r>
          <a:endParaRPr lang="ru-RU" dirty="0"/>
        </a:p>
      </dgm:t>
    </dgm:pt>
    <dgm:pt modelId="{A5BB7592-8E96-40F1-BFC5-C2EA85608F10}" type="parTrans" cxnId="{116FD723-B6E7-4877-A104-5AF2FEEFF072}">
      <dgm:prSet/>
      <dgm:spPr/>
      <dgm:t>
        <a:bodyPr/>
        <a:lstStyle/>
        <a:p>
          <a:endParaRPr lang="ru-RU"/>
        </a:p>
      </dgm:t>
    </dgm:pt>
    <dgm:pt modelId="{538FD377-D760-42F2-BB2E-94657B039009}" type="sibTrans" cxnId="{116FD723-B6E7-4877-A104-5AF2FEEFF072}">
      <dgm:prSet/>
      <dgm:spPr/>
      <dgm:t>
        <a:bodyPr/>
        <a:lstStyle/>
        <a:p>
          <a:endParaRPr lang="ru-RU"/>
        </a:p>
      </dgm:t>
    </dgm:pt>
    <dgm:pt modelId="{3A9C7451-C212-4249-9B59-A066A355A327}">
      <dgm:prSet/>
      <dgm:spPr/>
      <dgm:t>
        <a:bodyPr/>
        <a:lstStyle/>
        <a:p>
          <a:r>
            <a:rPr lang="ru-RU" dirty="0" smtClean="0"/>
            <a:t>Социальная </a:t>
          </a:r>
          <a:endParaRPr lang="ru-RU" dirty="0"/>
        </a:p>
      </dgm:t>
    </dgm:pt>
    <dgm:pt modelId="{640DE918-9AB9-4AFF-A1E8-33D1CC57A45F}" type="parTrans" cxnId="{D4F7412B-70FD-4AAF-BA82-8974E44BF1B7}">
      <dgm:prSet/>
      <dgm:spPr/>
      <dgm:t>
        <a:bodyPr/>
        <a:lstStyle/>
        <a:p>
          <a:endParaRPr lang="ru-RU"/>
        </a:p>
      </dgm:t>
    </dgm:pt>
    <dgm:pt modelId="{0F39A817-CE94-43DD-8C75-F8BF87ABFB78}" type="sibTrans" cxnId="{D4F7412B-70FD-4AAF-BA82-8974E44BF1B7}">
      <dgm:prSet/>
      <dgm:spPr/>
      <dgm:t>
        <a:bodyPr/>
        <a:lstStyle/>
        <a:p>
          <a:endParaRPr lang="ru-RU"/>
        </a:p>
      </dgm:t>
    </dgm:pt>
    <dgm:pt modelId="{6D3D48F5-7E07-495E-B6B0-9E22483907D3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Художественно-эстетическое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164D829-6E8E-45F6-A89D-5A51E8DEFE3E}" type="parTrans" cxnId="{97E5DF07-2381-43D9-9D4B-F152D2DC54F4}">
      <dgm:prSet/>
      <dgm:spPr/>
      <dgm:t>
        <a:bodyPr/>
        <a:lstStyle/>
        <a:p>
          <a:endParaRPr lang="ru-RU"/>
        </a:p>
      </dgm:t>
    </dgm:pt>
    <dgm:pt modelId="{357F72C4-6FBD-418C-8DA2-812D2F401AC2}" type="sibTrans" cxnId="{97E5DF07-2381-43D9-9D4B-F152D2DC54F4}">
      <dgm:prSet/>
      <dgm:spPr/>
      <dgm:t>
        <a:bodyPr/>
        <a:lstStyle/>
        <a:p>
          <a:endParaRPr lang="ru-RU"/>
        </a:p>
      </dgm:t>
    </dgm:pt>
    <dgm:pt modelId="{83900987-8CF5-4849-9B0B-9DA365E0D15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Духовно-нравственное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FBDD1A9-3C35-4F7A-83B0-D1FF1AC73B0B}" type="parTrans" cxnId="{42A312E3-9E98-4051-8FEA-2DD7AB3677FF}">
      <dgm:prSet/>
      <dgm:spPr/>
      <dgm:t>
        <a:bodyPr/>
        <a:lstStyle/>
        <a:p>
          <a:endParaRPr lang="ru-RU"/>
        </a:p>
      </dgm:t>
    </dgm:pt>
    <dgm:pt modelId="{D951C3F2-3F1A-419D-95D5-933A331D9661}" type="sibTrans" cxnId="{42A312E3-9E98-4051-8FEA-2DD7AB3677FF}">
      <dgm:prSet/>
      <dgm:spPr/>
      <dgm:t>
        <a:bodyPr/>
        <a:lstStyle/>
        <a:p>
          <a:endParaRPr lang="ru-RU"/>
        </a:p>
      </dgm:t>
    </dgm:pt>
    <dgm:pt modelId="{A4352065-C10A-4D3F-9685-0D74FCC4A54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Гражданско-патриотическое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B819EFC-A04E-436C-BACB-FB79F8F81497}" type="parTrans" cxnId="{3B973C7D-CFAC-40FF-8B85-ACC5301F5919}">
      <dgm:prSet/>
      <dgm:spPr/>
      <dgm:t>
        <a:bodyPr/>
        <a:lstStyle/>
        <a:p>
          <a:endParaRPr lang="ru-RU"/>
        </a:p>
      </dgm:t>
    </dgm:pt>
    <dgm:pt modelId="{9CC5F7EB-5A94-47EB-910F-9E2D2BF2A37F}" type="sibTrans" cxnId="{3B973C7D-CFAC-40FF-8B85-ACC5301F5919}">
      <dgm:prSet/>
      <dgm:spPr/>
      <dgm:t>
        <a:bodyPr/>
        <a:lstStyle/>
        <a:p>
          <a:endParaRPr lang="ru-RU"/>
        </a:p>
      </dgm:t>
    </dgm:pt>
    <dgm:pt modelId="{2CBC02D5-7236-4810-87B6-07A3DD457CF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Социальное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F63A065-0EEA-4CEB-913A-B0B2989CA6E8}" type="parTrans" cxnId="{3D1EDAF4-14C0-41B5-8D4A-CAA061AAF25E}">
      <dgm:prSet/>
      <dgm:spPr/>
      <dgm:t>
        <a:bodyPr/>
        <a:lstStyle/>
        <a:p>
          <a:endParaRPr lang="ru-RU"/>
        </a:p>
      </dgm:t>
    </dgm:pt>
    <dgm:pt modelId="{2F71F62E-FFC7-4882-870D-EF112AD990A1}" type="sibTrans" cxnId="{3D1EDAF4-14C0-41B5-8D4A-CAA061AAF25E}">
      <dgm:prSet/>
      <dgm:spPr/>
      <dgm:t>
        <a:bodyPr/>
        <a:lstStyle/>
        <a:p>
          <a:endParaRPr lang="ru-RU"/>
        </a:p>
      </dgm:t>
    </dgm:pt>
    <dgm:pt modelId="{54955103-5366-4AB7-8CF3-603DCDD657AE}" type="pres">
      <dgm:prSet presAssocID="{6918C3DA-1EC8-4CBC-A130-5D435CD254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276E18-5AE8-49BC-807B-7A6B238FB10C}" type="pres">
      <dgm:prSet presAssocID="{6E955C5B-604E-475D-B8FB-1F73FE2757E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371414F-8DBF-4DF3-A93F-4D99EC918001}" type="pres">
      <dgm:prSet presAssocID="{6E955C5B-604E-475D-B8FB-1F73FE2757E9}" presName="rootComposite1" presStyleCnt="0"/>
      <dgm:spPr/>
      <dgm:t>
        <a:bodyPr/>
        <a:lstStyle/>
        <a:p>
          <a:endParaRPr lang="ru-RU"/>
        </a:p>
      </dgm:t>
    </dgm:pt>
    <dgm:pt modelId="{1F0F6A1D-43B2-4828-B5B7-12D890C63512}" type="pres">
      <dgm:prSet presAssocID="{6E955C5B-604E-475D-B8FB-1F73FE2757E9}" presName="rootText1" presStyleLbl="node0" presStyleIdx="0" presStyleCnt="1" custScaleX="385236" custScaleY="292629" custLinFactX="100000" custLinFactNeighborX="102230" custLinFactNeighborY="32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5418DC-B10D-44ED-AF47-76A632465103}" type="pres">
      <dgm:prSet presAssocID="{6E955C5B-604E-475D-B8FB-1F73FE2757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43BB707-5EF7-477D-A27E-EB7B9E8A1FC5}" type="pres">
      <dgm:prSet presAssocID="{6E955C5B-604E-475D-B8FB-1F73FE2757E9}" presName="hierChild2" presStyleCnt="0"/>
      <dgm:spPr/>
      <dgm:t>
        <a:bodyPr/>
        <a:lstStyle/>
        <a:p>
          <a:endParaRPr lang="ru-RU"/>
        </a:p>
      </dgm:t>
    </dgm:pt>
    <dgm:pt modelId="{3712FEBD-6880-43A4-802C-92542965DD8C}" type="pres">
      <dgm:prSet presAssocID="{33A15392-C118-4E73-85E0-6D0F14C3C11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66F11335-BC54-49C1-8175-2980583F97AE}" type="pres">
      <dgm:prSet presAssocID="{229CD3FB-2FF7-45E8-936D-ADBF84F4169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10629B-9C04-42CC-A65A-A97F505B4471}" type="pres">
      <dgm:prSet presAssocID="{229CD3FB-2FF7-45E8-936D-ADBF84F4169E}" presName="rootComposite" presStyleCnt="0"/>
      <dgm:spPr/>
      <dgm:t>
        <a:bodyPr/>
        <a:lstStyle/>
        <a:p>
          <a:endParaRPr lang="ru-RU"/>
        </a:p>
      </dgm:t>
    </dgm:pt>
    <dgm:pt modelId="{E7EA5B75-BB46-4A43-A9F8-6EDA43281EF2}" type="pres">
      <dgm:prSet presAssocID="{229CD3FB-2FF7-45E8-936D-ADBF84F4169E}" presName="rootText" presStyleLbl="node2" presStyleIdx="0" presStyleCnt="4" custScaleX="290233" custScaleY="170150" custLinFactX="42165" custLinFactNeighborX="100000" custLinFactNeighborY="-86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DFD9C-6AD0-4493-80EA-0129D8BA2663}" type="pres">
      <dgm:prSet presAssocID="{229CD3FB-2FF7-45E8-936D-ADBF84F4169E}" presName="rootConnector" presStyleLbl="node2" presStyleIdx="0" presStyleCnt="4"/>
      <dgm:spPr/>
      <dgm:t>
        <a:bodyPr/>
        <a:lstStyle/>
        <a:p>
          <a:endParaRPr lang="ru-RU"/>
        </a:p>
      </dgm:t>
    </dgm:pt>
    <dgm:pt modelId="{D5504033-6721-49DE-B823-C0BE21170AD8}" type="pres">
      <dgm:prSet presAssocID="{229CD3FB-2FF7-45E8-936D-ADBF84F4169E}" presName="hierChild4" presStyleCnt="0"/>
      <dgm:spPr/>
      <dgm:t>
        <a:bodyPr/>
        <a:lstStyle/>
        <a:p>
          <a:endParaRPr lang="ru-RU"/>
        </a:p>
      </dgm:t>
    </dgm:pt>
    <dgm:pt modelId="{EBAA5C16-3F85-498E-85B7-10998F932053}" type="pres">
      <dgm:prSet presAssocID="{3164D829-6E8E-45F6-A89D-5A51E8DEFE3E}" presName="Name37" presStyleLbl="parChTrans1D3" presStyleIdx="0" presStyleCnt="1"/>
      <dgm:spPr/>
      <dgm:t>
        <a:bodyPr/>
        <a:lstStyle/>
        <a:p>
          <a:endParaRPr lang="ru-RU"/>
        </a:p>
      </dgm:t>
    </dgm:pt>
    <dgm:pt modelId="{381AE557-3A34-404A-8584-CB691858454D}" type="pres">
      <dgm:prSet presAssocID="{6D3D48F5-7E07-495E-B6B0-9E22483907D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E87FF5D-83CF-4532-AE8E-6224538EC909}" type="pres">
      <dgm:prSet presAssocID="{6D3D48F5-7E07-495E-B6B0-9E22483907D3}" presName="rootComposite" presStyleCnt="0"/>
      <dgm:spPr/>
      <dgm:t>
        <a:bodyPr/>
        <a:lstStyle/>
        <a:p>
          <a:endParaRPr lang="ru-RU"/>
        </a:p>
      </dgm:t>
    </dgm:pt>
    <dgm:pt modelId="{8A546E6E-B455-49B7-A20D-77A8AF47D15D}" type="pres">
      <dgm:prSet presAssocID="{6D3D48F5-7E07-495E-B6B0-9E22483907D3}" presName="rootText" presStyleLbl="node3" presStyleIdx="0" presStyleCnt="1" custScaleX="192173" custScaleY="144288" custLinFactX="31114" custLinFactNeighborX="100000" custLinFactNeighborY="-5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E7DA71-8780-432C-8B26-CEE8F7289445}" type="pres">
      <dgm:prSet presAssocID="{6D3D48F5-7E07-495E-B6B0-9E22483907D3}" presName="rootConnector" presStyleLbl="node3" presStyleIdx="0" presStyleCnt="1"/>
      <dgm:spPr/>
      <dgm:t>
        <a:bodyPr/>
        <a:lstStyle/>
        <a:p>
          <a:endParaRPr lang="ru-RU"/>
        </a:p>
      </dgm:t>
    </dgm:pt>
    <dgm:pt modelId="{C45E7D00-A12E-474A-B164-CD51203B07AF}" type="pres">
      <dgm:prSet presAssocID="{6D3D48F5-7E07-495E-B6B0-9E22483907D3}" presName="hierChild4" presStyleCnt="0"/>
      <dgm:spPr/>
      <dgm:t>
        <a:bodyPr/>
        <a:lstStyle/>
        <a:p>
          <a:endParaRPr lang="ru-RU"/>
        </a:p>
      </dgm:t>
    </dgm:pt>
    <dgm:pt modelId="{E1F8DFE8-0C8A-4397-8466-7B939123A181}" type="pres">
      <dgm:prSet presAssocID="{CFBDD1A9-3C35-4F7A-83B0-D1FF1AC73B0B}" presName="Name37" presStyleLbl="parChTrans1D4" presStyleIdx="0" presStyleCnt="3"/>
      <dgm:spPr/>
      <dgm:t>
        <a:bodyPr/>
        <a:lstStyle/>
        <a:p>
          <a:endParaRPr lang="ru-RU"/>
        </a:p>
      </dgm:t>
    </dgm:pt>
    <dgm:pt modelId="{8AB74818-3933-4FF4-B4B9-5BD0482A7FF9}" type="pres">
      <dgm:prSet presAssocID="{83900987-8CF5-4849-9B0B-9DA365E0D15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C3B051-EBB0-4052-960D-07F9586872DC}" type="pres">
      <dgm:prSet presAssocID="{83900987-8CF5-4849-9B0B-9DA365E0D15E}" presName="rootComposite" presStyleCnt="0"/>
      <dgm:spPr/>
      <dgm:t>
        <a:bodyPr/>
        <a:lstStyle/>
        <a:p>
          <a:endParaRPr lang="ru-RU"/>
        </a:p>
      </dgm:t>
    </dgm:pt>
    <dgm:pt modelId="{C9747FC0-C835-4946-8DF6-18CDABCA601E}" type="pres">
      <dgm:prSet presAssocID="{83900987-8CF5-4849-9B0B-9DA365E0D15E}" presName="rootText" presStyleLbl="node4" presStyleIdx="0" presStyleCnt="3" custScaleX="199877" custScaleY="134897" custLinFactX="25471" custLinFactNeighborX="100000" custLinFactNeighborY="-48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227D60-F16A-4438-A516-06732BEE15C2}" type="pres">
      <dgm:prSet presAssocID="{83900987-8CF5-4849-9B0B-9DA365E0D15E}" presName="rootConnector" presStyleLbl="node4" presStyleIdx="0" presStyleCnt="3"/>
      <dgm:spPr/>
      <dgm:t>
        <a:bodyPr/>
        <a:lstStyle/>
        <a:p>
          <a:endParaRPr lang="ru-RU"/>
        </a:p>
      </dgm:t>
    </dgm:pt>
    <dgm:pt modelId="{F6BB9BF5-CCFB-487C-AABB-FE80CD2F8ABA}" type="pres">
      <dgm:prSet presAssocID="{83900987-8CF5-4849-9B0B-9DA365E0D15E}" presName="hierChild4" presStyleCnt="0"/>
      <dgm:spPr/>
      <dgm:t>
        <a:bodyPr/>
        <a:lstStyle/>
        <a:p>
          <a:endParaRPr lang="ru-RU"/>
        </a:p>
      </dgm:t>
    </dgm:pt>
    <dgm:pt modelId="{61CE7DB6-A93D-4F15-B2AC-51184B7A63A4}" type="pres">
      <dgm:prSet presAssocID="{AB819EFC-A04E-436C-BACB-FB79F8F81497}" presName="Name37" presStyleLbl="parChTrans1D4" presStyleIdx="1" presStyleCnt="3"/>
      <dgm:spPr/>
      <dgm:t>
        <a:bodyPr/>
        <a:lstStyle/>
        <a:p>
          <a:endParaRPr lang="ru-RU"/>
        </a:p>
      </dgm:t>
    </dgm:pt>
    <dgm:pt modelId="{7502D102-5463-49CD-8A89-69B2AE9231C2}" type="pres">
      <dgm:prSet presAssocID="{A4352065-C10A-4D3F-9685-0D74FCC4A54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6720AFE-4ED0-4D8D-B30E-7FBC55021CF6}" type="pres">
      <dgm:prSet presAssocID="{A4352065-C10A-4D3F-9685-0D74FCC4A54E}" presName="rootComposite" presStyleCnt="0"/>
      <dgm:spPr/>
      <dgm:t>
        <a:bodyPr/>
        <a:lstStyle/>
        <a:p>
          <a:endParaRPr lang="ru-RU"/>
        </a:p>
      </dgm:t>
    </dgm:pt>
    <dgm:pt modelId="{280C962A-E866-405F-B090-737B7D381B37}" type="pres">
      <dgm:prSet presAssocID="{A4352065-C10A-4D3F-9685-0D74FCC4A54E}" presName="rootText" presStyleLbl="node4" presStyleIdx="1" presStyleCnt="3" custScaleX="199164" custScaleY="138060" custLinFactX="25114" custLinFactNeighborX="100000" custLinFactNeighborY="-54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FF25B-9493-4D56-BF97-A0DAB9880E9B}" type="pres">
      <dgm:prSet presAssocID="{A4352065-C10A-4D3F-9685-0D74FCC4A54E}" presName="rootConnector" presStyleLbl="node4" presStyleIdx="1" presStyleCnt="3"/>
      <dgm:spPr/>
      <dgm:t>
        <a:bodyPr/>
        <a:lstStyle/>
        <a:p>
          <a:endParaRPr lang="ru-RU"/>
        </a:p>
      </dgm:t>
    </dgm:pt>
    <dgm:pt modelId="{899D8D6C-313D-4F0C-864C-C7DCFC00C1B1}" type="pres">
      <dgm:prSet presAssocID="{A4352065-C10A-4D3F-9685-0D74FCC4A54E}" presName="hierChild4" presStyleCnt="0"/>
      <dgm:spPr/>
      <dgm:t>
        <a:bodyPr/>
        <a:lstStyle/>
        <a:p>
          <a:endParaRPr lang="ru-RU"/>
        </a:p>
      </dgm:t>
    </dgm:pt>
    <dgm:pt modelId="{36E1638C-06FC-479D-807A-1ABEACFAFDB9}" type="pres">
      <dgm:prSet presAssocID="{5F63A065-0EEA-4CEB-913A-B0B2989CA6E8}" presName="Name37" presStyleLbl="parChTrans1D4" presStyleIdx="2" presStyleCnt="3"/>
      <dgm:spPr/>
      <dgm:t>
        <a:bodyPr/>
        <a:lstStyle/>
        <a:p>
          <a:endParaRPr lang="ru-RU"/>
        </a:p>
      </dgm:t>
    </dgm:pt>
    <dgm:pt modelId="{EEEEAE67-F1C7-440E-AFF4-4EB6D6954C22}" type="pres">
      <dgm:prSet presAssocID="{2CBC02D5-7236-4810-87B6-07A3DD457CF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CFEC67C-2A8C-4AD7-9F6D-7AB3733B79FD}" type="pres">
      <dgm:prSet presAssocID="{2CBC02D5-7236-4810-87B6-07A3DD457CFB}" presName="rootComposite" presStyleCnt="0"/>
      <dgm:spPr/>
      <dgm:t>
        <a:bodyPr/>
        <a:lstStyle/>
        <a:p>
          <a:endParaRPr lang="ru-RU"/>
        </a:p>
      </dgm:t>
    </dgm:pt>
    <dgm:pt modelId="{24647612-E38B-4F96-B130-E977E22984EE}" type="pres">
      <dgm:prSet presAssocID="{2CBC02D5-7236-4810-87B6-07A3DD457CFB}" presName="rootText" presStyleLbl="node4" presStyleIdx="2" presStyleCnt="3" custScaleX="200235" custScaleY="143243" custLinFactNeighborX="75323" custLinFactNeighborY="-44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9B0F59-F5B5-43FF-81C9-43EDCCC47D9C}" type="pres">
      <dgm:prSet presAssocID="{2CBC02D5-7236-4810-87B6-07A3DD457CFB}" presName="rootConnector" presStyleLbl="node4" presStyleIdx="2" presStyleCnt="3"/>
      <dgm:spPr/>
      <dgm:t>
        <a:bodyPr/>
        <a:lstStyle/>
        <a:p>
          <a:endParaRPr lang="ru-RU"/>
        </a:p>
      </dgm:t>
    </dgm:pt>
    <dgm:pt modelId="{9BC0CF5C-A205-4BCA-9F10-F1CF11E9236A}" type="pres">
      <dgm:prSet presAssocID="{2CBC02D5-7236-4810-87B6-07A3DD457CFB}" presName="hierChild4" presStyleCnt="0"/>
      <dgm:spPr/>
      <dgm:t>
        <a:bodyPr/>
        <a:lstStyle/>
        <a:p>
          <a:endParaRPr lang="ru-RU"/>
        </a:p>
      </dgm:t>
    </dgm:pt>
    <dgm:pt modelId="{650329F2-4171-40F6-AFE3-F7F657CDDEF8}" type="pres">
      <dgm:prSet presAssocID="{2CBC02D5-7236-4810-87B6-07A3DD457CFB}" presName="hierChild5" presStyleCnt="0"/>
      <dgm:spPr/>
      <dgm:t>
        <a:bodyPr/>
        <a:lstStyle/>
        <a:p>
          <a:endParaRPr lang="ru-RU"/>
        </a:p>
      </dgm:t>
    </dgm:pt>
    <dgm:pt modelId="{1909A901-EB66-4C47-A08D-726DBF580FFA}" type="pres">
      <dgm:prSet presAssocID="{A4352065-C10A-4D3F-9685-0D74FCC4A54E}" presName="hierChild5" presStyleCnt="0"/>
      <dgm:spPr/>
      <dgm:t>
        <a:bodyPr/>
        <a:lstStyle/>
        <a:p>
          <a:endParaRPr lang="ru-RU"/>
        </a:p>
      </dgm:t>
    </dgm:pt>
    <dgm:pt modelId="{2D85C7BA-773A-4FF8-B73B-55F38069A659}" type="pres">
      <dgm:prSet presAssocID="{83900987-8CF5-4849-9B0B-9DA365E0D15E}" presName="hierChild5" presStyleCnt="0"/>
      <dgm:spPr/>
      <dgm:t>
        <a:bodyPr/>
        <a:lstStyle/>
        <a:p>
          <a:endParaRPr lang="ru-RU"/>
        </a:p>
      </dgm:t>
    </dgm:pt>
    <dgm:pt modelId="{2B7E23FE-28E7-420E-A821-5A022367333D}" type="pres">
      <dgm:prSet presAssocID="{6D3D48F5-7E07-495E-B6B0-9E22483907D3}" presName="hierChild5" presStyleCnt="0"/>
      <dgm:spPr/>
      <dgm:t>
        <a:bodyPr/>
        <a:lstStyle/>
        <a:p>
          <a:endParaRPr lang="ru-RU"/>
        </a:p>
      </dgm:t>
    </dgm:pt>
    <dgm:pt modelId="{CF020B8A-10BF-4ED4-BC83-7016743AAF21}" type="pres">
      <dgm:prSet presAssocID="{229CD3FB-2FF7-45E8-936D-ADBF84F4169E}" presName="hierChild5" presStyleCnt="0"/>
      <dgm:spPr/>
      <dgm:t>
        <a:bodyPr/>
        <a:lstStyle/>
        <a:p>
          <a:endParaRPr lang="ru-RU"/>
        </a:p>
      </dgm:t>
    </dgm:pt>
    <dgm:pt modelId="{F1F5F5D4-E64A-45CD-8360-D2A1FEB7B902}" type="pres">
      <dgm:prSet presAssocID="{431D429E-675A-4C40-AC05-0BC714409A2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3A08121-D35F-4D84-B9D1-AC370544DC03}" type="pres">
      <dgm:prSet presAssocID="{5518B2B4-83B8-4B4E-B997-6C15AA400AF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4F2D6DC-7ACE-466F-9118-15312718A1C8}" type="pres">
      <dgm:prSet presAssocID="{5518B2B4-83B8-4B4E-B997-6C15AA400AF6}" presName="rootComposite" presStyleCnt="0"/>
      <dgm:spPr/>
      <dgm:t>
        <a:bodyPr/>
        <a:lstStyle/>
        <a:p>
          <a:endParaRPr lang="ru-RU"/>
        </a:p>
      </dgm:t>
    </dgm:pt>
    <dgm:pt modelId="{9C2FA8C9-FE0C-409C-855D-942257B3C3A9}" type="pres">
      <dgm:prSet presAssocID="{5518B2B4-83B8-4B4E-B997-6C15AA400AF6}" presName="rootText" presStyleLbl="node2" presStyleIdx="1" presStyleCnt="4" custScaleX="279702" custScaleY="196886" custLinFactX="181621" custLinFactY="169227" custLinFactNeighborX="2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E21BD4-5EFB-4F1E-9A71-17F1A22AA0BA}" type="pres">
      <dgm:prSet presAssocID="{5518B2B4-83B8-4B4E-B997-6C15AA400AF6}" presName="rootConnector" presStyleLbl="node2" presStyleIdx="1" presStyleCnt="4"/>
      <dgm:spPr/>
      <dgm:t>
        <a:bodyPr/>
        <a:lstStyle/>
        <a:p>
          <a:endParaRPr lang="ru-RU"/>
        </a:p>
      </dgm:t>
    </dgm:pt>
    <dgm:pt modelId="{C95D3A17-FB10-4CE4-ABBF-3A9F685B3ABB}" type="pres">
      <dgm:prSet presAssocID="{5518B2B4-83B8-4B4E-B997-6C15AA400AF6}" presName="hierChild4" presStyleCnt="0"/>
      <dgm:spPr/>
      <dgm:t>
        <a:bodyPr/>
        <a:lstStyle/>
        <a:p>
          <a:endParaRPr lang="ru-RU"/>
        </a:p>
      </dgm:t>
    </dgm:pt>
    <dgm:pt modelId="{888C5137-B501-432A-8DA6-B1E030E68E3A}" type="pres">
      <dgm:prSet presAssocID="{5518B2B4-83B8-4B4E-B997-6C15AA400AF6}" presName="hierChild5" presStyleCnt="0"/>
      <dgm:spPr/>
      <dgm:t>
        <a:bodyPr/>
        <a:lstStyle/>
        <a:p>
          <a:endParaRPr lang="ru-RU"/>
        </a:p>
      </dgm:t>
    </dgm:pt>
    <dgm:pt modelId="{84A58C96-CC29-42C7-904B-00B399F05530}" type="pres">
      <dgm:prSet presAssocID="{A5BB7592-8E96-40F1-BFC5-C2EA85608F1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7EBFA089-D030-4418-A333-0EAA4F3209EA}" type="pres">
      <dgm:prSet presAssocID="{709EB690-A9FB-4C1F-9E54-3D2E5ADA5FE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693B251-9FF7-4731-A4FE-FC8DE38684BC}" type="pres">
      <dgm:prSet presAssocID="{709EB690-A9FB-4C1F-9E54-3D2E5ADA5FE2}" presName="rootComposite" presStyleCnt="0"/>
      <dgm:spPr/>
      <dgm:t>
        <a:bodyPr/>
        <a:lstStyle/>
        <a:p>
          <a:endParaRPr lang="ru-RU"/>
        </a:p>
      </dgm:t>
    </dgm:pt>
    <dgm:pt modelId="{26B6AE7D-CCB5-4CC6-9846-E368F3461DE7}" type="pres">
      <dgm:prSet presAssocID="{709EB690-A9FB-4C1F-9E54-3D2E5ADA5FE2}" presName="rootText" presStyleLbl="node2" presStyleIdx="2" presStyleCnt="4" custScaleX="279355" custScaleY="163899" custLinFactX="-18468" custLinFactY="2236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1449CD-2245-4BA9-AAEE-6076080BDD72}" type="pres">
      <dgm:prSet presAssocID="{709EB690-A9FB-4C1F-9E54-3D2E5ADA5FE2}" presName="rootConnector" presStyleLbl="node2" presStyleIdx="2" presStyleCnt="4"/>
      <dgm:spPr/>
      <dgm:t>
        <a:bodyPr/>
        <a:lstStyle/>
        <a:p>
          <a:endParaRPr lang="ru-RU"/>
        </a:p>
      </dgm:t>
    </dgm:pt>
    <dgm:pt modelId="{BB573775-4AEE-4D05-9288-4E3D9842AA05}" type="pres">
      <dgm:prSet presAssocID="{709EB690-A9FB-4C1F-9E54-3D2E5ADA5FE2}" presName="hierChild4" presStyleCnt="0"/>
      <dgm:spPr/>
      <dgm:t>
        <a:bodyPr/>
        <a:lstStyle/>
        <a:p>
          <a:endParaRPr lang="ru-RU"/>
        </a:p>
      </dgm:t>
    </dgm:pt>
    <dgm:pt modelId="{BFAB8A66-0BCE-471D-86B6-DCDD90F6CD39}" type="pres">
      <dgm:prSet presAssocID="{709EB690-A9FB-4C1F-9E54-3D2E5ADA5FE2}" presName="hierChild5" presStyleCnt="0"/>
      <dgm:spPr/>
      <dgm:t>
        <a:bodyPr/>
        <a:lstStyle/>
        <a:p>
          <a:endParaRPr lang="ru-RU"/>
        </a:p>
      </dgm:t>
    </dgm:pt>
    <dgm:pt modelId="{647B3456-82CE-49F6-9917-B8552091F2AA}" type="pres">
      <dgm:prSet presAssocID="{640DE918-9AB9-4AFF-A1E8-33D1CC57A45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C8D665B-C2D0-4A49-8C2F-64824C136187}" type="pres">
      <dgm:prSet presAssocID="{3A9C7451-C212-4249-9B59-A066A355A32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CD24F73-9C68-4DC8-BDD2-D2AB9505CFD7}" type="pres">
      <dgm:prSet presAssocID="{3A9C7451-C212-4249-9B59-A066A355A327}" presName="rootComposite" presStyleCnt="0"/>
      <dgm:spPr/>
      <dgm:t>
        <a:bodyPr/>
        <a:lstStyle/>
        <a:p>
          <a:endParaRPr lang="ru-RU"/>
        </a:p>
      </dgm:t>
    </dgm:pt>
    <dgm:pt modelId="{EF1EFE1B-079D-4884-8F21-2D5B1164C0AD}" type="pres">
      <dgm:prSet presAssocID="{3A9C7451-C212-4249-9B59-A066A355A327}" presName="rootText" presStyleLbl="node2" presStyleIdx="3" presStyleCnt="4" custScaleX="264936" custScaleY="198963" custLinFactNeighborX="-20049" custLinFactNeighborY="84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1B644B-E582-4298-9D9A-F9B3DE4CFB08}" type="pres">
      <dgm:prSet presAssocID="{3A9C7451-C212-4249-9B59-A066A355A327}" presName="rootConnector" presStyleLbl="node2" presStyleIdx="3" presStyleCnt="4"/>
      <dgm:spPr/>
      <dgm:t>
        <a:bodyPr/>
        <a:lstStyle/>
        <a:p>
          <a:endParaRPr lang="ru-RU"/>
        </a:p>
      </dgm:t>
    </dgm:pt>
    <dgm:pt modelId="{0A8749FD-2071-48B9-81E1-6A993590E364}" type="pres">
      <dgm:prSet presAssocID="{3A9C7451-C212-4249-9B59-A066A355A327}" presName="hierChild4" presStyleCnt="0"/>
      <dgm:spPr/>
      <dgm:t>
        <a:bodyPr/>
        <a:lstStyle/>
        <a:p>
          <a:endParaRPr lang="ru-RU"/>
        </a:p>
      </dgm:t>
    </dgm:pt>
    <dgm:pt modelId="{1DDEB83A-1657-4C3E-9088-D1DFD6592542}" type="pres">
      <dgm:prSet presAssocID="{3A9C7451-C212-4249-9B59-A066A355A327}" presName="hierChild5" presStyleCnt="0"/>
      <dgm:spPr/>
      <dgm:t>
        <a:bodyPr/>
        <a:lstStyle/>
        <a:p>
          <a:endParaRPr lang="ru-RU"/>
        </a:p>
      </dgm:t>
    </dgm:pt>
    <dgm:pt modelId="{AB5EF9AE-214E-40C2-A7BA-6B4E3615F02E}" type="pres">
      <dgm:prSet presAssocID="{6E955C5B-604E-475D-B8FB-1F73FE2757E9}" presName="hierChild3" presStyleCnt="0"/>
      <dgm:spPr/>
      <dgm:t>
        <a:bodyPr/>
        <a:lstStyle/>
        <a:p>
          <a:endParaRPr lang="ru-RU"/>
        </a:p>
      </dgm:t>
    </dgm:pt>
  </dgm:ptLst>
  <dgm:cxnLst>
    <dgm:cxn modelId="{C1353917-6CF2-4126-9F85-A02A44D7A1C2}" type="presOf" srcId="{2CBC02D5-7236-4810-87B6-07A3DD457CFB}" destId="{A69B0F59-F5B5-43FF-81C9-43EDCCC47D9C}" srcOrd="1" destOrd="0" presId="urn:microsoft.com/office/officeart/2005/8/layout/orgChart1"/>
    <dgm:cxn modelId="{D21EFEC1-B6BA-4A79-AB28-C908C88B6311}" type="presOf" srcId="{229CD3FB-2FF7-45E8-936D-ADBF84F4169E}" destId="{6DADFD9C-6AD0-4493-80EA-0129D8BA2663}" srcOrd="1" destOrd="0" presId="urn:microsoft.com/office/officeart/2005/8/layout/orgChart1"/>
    <dgm:cxn modelId="{97E5DF07-2381-43D9-9D4B-F152D2DC54F4}" srcId="{229CD3FB-2FF7-45E8-936D-ADBF84F4169E}" destId="{6D3D48F5-7E07-495E-B6B0-9E22483907D3}" srcOrd="0" destOrd="0" parTransId="{3164D829-6E8E-45F6-A89D-5A51E8DEFE3E}" sibTransId="{357F72C4-6FBD-418C-8DA2-812D2F401AC2}"/>
    <dgm:cxn modelId="{9994B5B9-E095-416A-A28F-988C0F6C158E}" type="presOf" srcId="{6D3D48F5-7E07-495E-B6B0-9E22483907D3}" destId="{65E7DA71-8780-432C-8B26-CEE8F7289445}" srcOrd="1" destOrd="0" presId="urn:microsoft.com/office/officeart/2005/8/layout/orgChart1"/>
    <dgm:cxn modelId="{3D1EDAF4-14C0-41B5-8D4A-CAA061AAF25E}" srcId="{A4352065-C10A-4D3F-9685-0D74FCC4A54E}" destId="{2CBC02D5-7236-4810-87B6-07A3DD457CFB}" srcOrd="0" destOrd="0" parTransId="{5F63A065-0EEA-4CEB-913A-B0B2989CA6E8}" sibTransId="{2F71F62E-FFC7-4882-870D-EF112AD990A1}"/>
    <dgm:cxn modelId="{C4102E40-75B8-443B-8469-EF518B9A6F50}" type="presOf" srcId="{5518B2B4-83B8-4B4E-B997-6C15AA400AF6}" destId="{13E21BD4-5EFB-4F1E-9A71-17F1A22AA0BA}" srcOrd="1" destOrd="0" presId="urn:microsoft.com/office/officeart/2005/8/layout/orgChart1"/>
    <dgm:cxn modelId="{439077D4-8681-4CF3-ABE8-A3F71CDC42C0}" type="presOf" srcId="{431D429E-675A-4C40-AC05-0BC714409A2B}" destId="{F1F5F5D4-E64A-45CD-8360-D2A1FEB7B902}" srcOrd="0" destOrd="0" presId="urn:microsoft.com/office/officeart/2005/8/layout/orgChart1"/>
    <dgm:cxn modelId="{F0F4E48A-9ADF-4D71-9115-43E7251ACDA7}" type="presOf" srcId="{709EB690-A9FB-4C1F-9E54-3D2E5ADA5FE2}" destId="{D81449CD-2245-4BA9-AAEE-6076080BDD72}" srcOrd="1" destOrd="0" presId="urn:microsoft.com/office/officeart/2005/8/layout/orgChart1"/>
    <dgm:cxn modelId="{D4F7412B-70FD-4AAF-BA82-8974E44BF1B7}" srcId="{6E955C5B-604E-475D-B8FB-1F73FE2757E9}" destId="{3A9C7451-C212-4249-9B59-A066A355A327}" srcOrd="3" destOrd="0" parTransId="{640DE918-9AB9-4AFF-A1E8-33D1CC57A45F}" sibTransId="{0F39A817-CE94-43DD-8C75-F8BF87ABFB78}"/>
    <dgm:cxn modelId="{98117578-03A8-43E3-9468-AD345869F711}" type="presOf" srcId="{6E955C5B-604E-475D-B8FB-1F73FE2757E9}" destId="{575418DC-B10D-44ED-AF47-76A632465103}" srcOrd="1" destOrd="0" presId="urn:microsoft.com/office/officeart/2005/8/layout/orgChart1"/>
    <dgm:cxn modelId="{65E5F53F-E7D4-4E85-A0FA-CE2673976CD2}" type="presOf" srcId="{83900987-8CF5-4849-9B0B-9DA365E0D15E}" destId="{D8227D60-F16A-4438-A516-06732BEE15C2}" srcOrd="1" destOrd="0" presId="urn:microsoft.com/office/officeart/2005/8/layout/orgChart1"/>
    <dgm:cxn modelId="{5F171826-3249-4030-AC82-7C3F6F4805E6}" srcId="{6E955C5B-604E-475D-B8FB-1F73FE2757E9}" destId="{5518B2B4-83B8-4B4E-B997-6C15AA400AF6}" srcOrd="1" destOrd="0" parTransId="{431D429E-675A-4C40-AC05-0BC714409A2B}" sibTransId="{E1401B1C-C32F-4E67-A842-A9188130F8FB}"/>
    <dgm:cxn modelId="{D60B4FC6-C41F-407A-94D6-696D6AC2B9FA}" type="presOf" srcId="{709EB690-A9FB-4C1F-9E54-3D2E5ADA5FE2}" destId="{26B6AE7D-CCB5-4CC6-9846-E368F3461DE7}" srcOrd="0" destOrd="0" presId="urn:microsoft.com/office/officeart/2005/8/layout/orgChart1"/>
    <dgm:cxn modelId="{FA8104D4-E063-410E-B226-B521A9F7CBB3}" type="presOf" srcId="{33A15392-C118-4E73-85E0-6D0F14C3C115}" destId="{3712FEBD-6880-43A4-802C-92542965DD8C}" srcOrd="0" destOrd="0" presId="urn:microsoft.com/office/officeart/2005/8/layout/orgChart1"/>
    <dgm:cxn modelId="{116FD723-B6E7-4877-A104-5AF2FEEFF072}" srcId="{6E955C5B-604E-475D-B8FB-1F73FE2757E9}" destId="{709EB690-A9FB-4C1F-9E54-3D2E5ADA5FE2}" srcOrd="2" destOrd="0" parTransId="{A5BB7592-8E96-40F1-BFC5-C2EA85608F10}" sibTransId="{538FD377-D760-42F2-BB2E-94657B039009}"/>
    <dgm:cxn modelId="{5057CA2B-ADBA-4587-B598-7EAD8C7106F5}" type="presOf" srcId="{CFBDD1A9-3C35-4F7A-83B0-D1FF1AC73B0B}" destId="{E1F8DFE8-0C8A-4397-8466-7B939123A181}" srcOrd="0" destOrd="0" presId="urn:microsoft.com/office/officeart/2005/8/layout/orgChart1"/>
    <dgm:cxn modelId="{F93BEB44-4379-4107-9869-10D53BA8E3AB}" type="presOf" srcId="{2CBC02D5-7236-4810-87B6-07A3DD457CFB}" destId="{24647612-E38B-4F96-B130-E977E22984EE}" srcOrd="0" destOrd="0" presId="urn:microsoft.com/office/officeart/2005/8/layout/orgChart1"/>
    <dgm:cxn modelId="{C737AF68-CA6C-41F0-8A48-921F1D94C4DA}" type="presOf" srcId="{3A9C7451-C212-4249-9B59-A066A355A327}" destId="{DC1B644B-E582-4298-9D9A-F9B3DE4CFB08}" srcOrd="1" destOrd="0" presId="urn:microsoft.com/office/officeart/2005/8/layout/orgChart1"/>
    <dgm:cxn modelId="{97329584-1CBF-4E5C-9C77-6B855BFF7346}" type="presOf" srcId="{6918C3DA-1EC8-4CBC-A130-5D435CD2541D}" destId="{54955103-5366-4AB7-8CF3-603DCDD657AE}" srcOrd="0" destOrd="0" presId="urn:microsoft.com/office/officeart/2005/8/layout/orgChart1"/>
    <dgm:cxn modelId="{6E3050EB-5202-437F-BF70-9DB0781FC1FD}" type="presOf" srcId="{83900987-8CF5-4849-9B0B-9DA365E0D15E}" destId="{C9747FC0-C835-4946-8DF6-18CDABCA601E}" srcOrd="0" destOrd="0" presId="urn:microsoft.com/office/officeart/2005/8/layout/orgChart1"/>
    <dgm:cxn modelId="{4E8DAC4E-339D-4D9E-9444-0800A57B07A7}" type="presOf" srcId="{640DE918-9AB9-4AFF-A1E8-33D1CC57A45F}" destId="{647B3456-82CE-49F6-9917-B8552091F2AA}" srcOrd="0" destOrd="0" presId="urn:microsoft.com/office/officeart/2005/8/layout/orgChart1"/>
    <dgm:cxn modelId="{50C8BB0E-A512-427C-8A75-000C9E628F46}" type="presOf" srcId="{A4352065-C10A-4D3F-9685-0D74FCC4A54E}" destId="{280C962A-E866-405F-B090-737B7D381B37}" srcOrd="0" destOrd="0" presId="urn:microsoft.com/office/officeart/2005/8/layout/orgChart1"/>
    <dgm:cxn modelId="{D4E7F439-9C5A-44E7-8702-D2805F5E0CFA}" srcId="{6918C3DA-1EC8-4CBC-A130-5D435CD2541D}" destId="{6E955C5B-604E-475D-B8FB-1F73FE2757E9}" srcOrd="0" destOrd="0" parTransId="{0B1D66D2-F38A-4489-912C-8D6686B60868}" sibTransId="{5B17203F-3FA5-45B6-9DEC-96BA161FD650}"/>
    <dgm:cxn modelId="{42A312E3-9E98-4051-8FEA-2DD7AB3677FF}" srcId="{6D3D48F5-7E07-495E-B6B0-9E22483907D3}" destId="{83900987-8CF5-4849-9B0B-9DA365E0D15E}" srcOrd="0" destOrd="0" parTransId="{CFBDD1A9-3C35-4F7A-83B0-D1FF1AC73B0B}" sibTransId="{D951C3F2-3F1A-419D-95D5-933A331D9661}"/>
    <dgm:cxn modelId="{CBAAA4C7-9EDA-4D11-8575-F0AF1269052D}" type="presOf" srcId="{5518B2B4-83B8-4B4E-B997-6C15AA400AF6}" destId="{9C2FA8C9-FE0C-409C-855D-942257B3C3A9}" srcOrd="0" destOrd="0" presId="urn:microsoft.com/office/officeart/2005/8/layout/orgChart1"/>
    <dgm:cxn modelId="{434DC815-BA7A-49F7-BC6B-EAD8915B19E4}" type="presOf" srcId="{A4352065-C10A-4D3F-9685-0D74FCC4A54E}" destId="{38BFF25B-9493-4D56-BF97-A0DAB9880E9B}" srcOrd="1" destOrd="0" presId="urn:microsoft.com/office/officeart/2005/8/layout/orgChart1"/>
    <dgm:cxn modelId="{B152ED98-9BF2-4431-9AEB-E32D261971CF}" type="presOf" srcId="{6D3D48F5-7E07-495E-B6B0-9E22483907D3}" destId="{8A546E6E-B455-49B7-A20D-77A8AF47D15D}" srcOrd="0" destOrd="0" presId="urn:microsoft.com/office/officeart/2005/8/layout/orgChart1"/>
    <dgm:cxn modelId="{A64E8D24-28CE-4D22-B4C6-272FC6828625}" type="presOf" srcId="{AB819EFC-A04E-436C-BACB-FB79F8F81497}" destId="{61CE7DB6-A93D-4F15-B2AC-51184B7A63A4}" srcOrd="0" destOrd="0" presId="urn:microsoft.com/office/officeart/2005/8/layout/orgChart1"/>
    <dgm:cxn modelId="{1BAB2A47-6A66-4682-A8EE-83F3D1A1A593}" type="presOf" srcId="{5F63A065-0EEA-4CEB-913A-B0B2989CA6E8}" destId="{36E1638C-06FC-479D-807A-1ABEACFAFDB9}" srcOrd="0" destOrd="0" presId="urn:microsoft.com/office/officeart/2005/8/layout/orgChart1"/>
    <dgm:cxn modelId="{3E5963DB-47EC-4156-A1C9-5D3F3D0FDC6E}" type="presOf" srcId="{A5BB7592-8E96-40F1-BFC5-C2EA85608F10}" destId="{84A58C96-CC29-42C7-904B-00B399F05530}" srcOrd="0" destOrd="0" presId="urn:microsoft.com/office/officeart/2005/8/layout/orgChart1"/>
    <dgm:cxn modelId="{345D9E5A-AF35-4664-8338-5508679801D1}" type="presOf" srcId="{3164D829-6E8E-45F6-A89D-5A51E8DEFE3E}" destId="{EBAA5C16-3F85-498E-85B7-10998F932053}" srcOrd="0" destOrd="0" presId="urn:microsoft.com/office/officeart/2005/8/layout/orgChart1"/>
    <dgm:cxn modelId="{10258AF9-C8D0-49E5-80E7-CD2CC7E890D3}" type="presOf" srcId="{229CD3FB-2FF7-45E8-936D-ADBF84F4169E}" destId="{E7EA5B75-BB46-4A43-A9F8-6EDA43281EF2}" srcOrd="0" destOrd="0" presId="urn:microsoft.com/office/officeart/2005/8/layout/orgChart1"/>
    <dgm:cxn modelId="{52EFADBA-579A-4EFA-8BBA-D345C5919991}" srcId="{6E955C5B-604E-475D-B8FB-1F73FE2757E9}" destId="{229CD3FB-2FF7-45E8-936D-ADBF84F4169E}" srcOrd="0" destOrd="0" parTransId="{33A15392-C118-4E73-85E0-6D0F14C3C115}" sibTransId="{14C2E095-9D88-4CCD-858D-7EEB04356CAB}"/>
    <dgm:cxn modelId="{C0426982-9D93-40FE-9AE0-B414F047CA14}" type="presOf" srcId="{3A9C7451-C212-4249-9B59-A066A355A327}" destId="{EF1EFE1B-079D-4884-8F21-2D5B1164C0AD}" srcOrd="0" destOrd="0" presId="urn:microsoft.com/office/officeart/2005/8/layout/orgChart1"/>
    <dgm:cxn modelId="{BCFC494C-289B-4999-8945-FC523DC175D9}" type="presOf" srcId="{6E955C5B-604E-475D-B8FB-1F73FE2757E9}" destId="{1F0F6A1D-43B2-4828-B5B7-12D890C63512}" srcOrd="0" destOrd="0" presId="urn:microsoft.com/office/officeart/2005/8/layout/orgChart1"/>
    <dgm:cxn modelId="{3B973C7D-CFAC-40FF-8B85-ACC5301F5919}" srcId="{83900987-8CF5-4849-9B0B-9DA365E0D15E}" destId="{A4352065-C10A-4D3F-9685-0D74FCC4A54E}" srcOrd="0" destOrd="0" parTransId="{AB819EFC-A04E-436C-BACB-FB79F8F81497}" sibTransId="{9CC5F7EB-5A94-47EB-910F-9E2D2BF2A37F}"/>
    <dgm:cxn modelId="{0F41D6AA-89D3-4673-A6E7-3EC3B9170785}" type="presParOf" srcId="{54955103-5366-4AB7-8CF3-603DCDD657AE}" destId="{D4276E18-5AE8-49BC-807B-7A6B238FB10C}" srcOrd="0" destOrd="0" presId="urn:microsoft.com/office/officeart/2005/8/layout/orgChart1"/>
    <dgm:cxn modelId="{6CFA6E21-F414-494B-8FAA-C23E83A87B70}" type="presParOf" srcId="{D4276E18-5AE8-49BC-807B-7A6B238FB10C}" destId="{B371414F-8DBF-4DF3-A93F-4D99EC918001}" srcOrd="0" destOrd="0" presId="urn:microsoft.com/office/officeart/2005/8/layout/orgChart1"/>
    <dgm:cxn modelId="{808ECCF0-FD63-4AF6-8E85-838BD5E91AD8}" type="presParOf" srcId="{B371414F-8DBF-4DF3-A93F-4D99EC918001}" destId="{1F0F6A1D-43B2-4828-B5B7-12D890C63512}" srcOrd="0" destOrd="0" presId="urn:microsoft.com/office/officeart/2005/8/layout/orgChart1"/>
    <dgm:cxn modelId="{592BF85B-B891-4B98-9C61-96152F2FD589}" type="presParOf" srcId="{B371414F-8DBF-4DF3-A93F-4D99EC918001}" destId="{575418DC-B10D-44ED-AF47-76A632465103}" srcOrd="1" destOrd="0" presId="urn:microsoft.com/office/officeart/2005/8/layout/orgChart1"/>
    <dgm:cxn modelId="{D62271DA-8966-48CE-A4BD-24043DF00230}" type="presParOf" srcId="{D4276E18-5AE8-49BC-807B-7A6B238FB10C}" destId="{543BB707-5EF7-477D-A27E-EB7B9E8A1FC5}" srcOrd="1" destOrd="0" presId="urn:microsoft.com/office/officeart/2005/8/layout/orgChart1"/>
    <dgm:cxn modelId="{B8E9F3B0-6FCF-421B-8BCB-F6B3D86D7926}" type="presParOf" srcId="{543BB707-5EF7-477D-A27E-EB7B9E8A1FC5}" destId="{3712FEBD-6880-43A4-802C-92542965DD8C}" srcOrd="0" destOrd="0" presId="urn:microsoft.com/office/officeart/2005/8/layout/orgChart1"/>
    <dgm:cxn modelId="{15273084-54C7-4F52-862A-09253F3700E2}" type="presParOf" srcId="{543BB707-5EF7-477D-A27E-EB7B9E8A1FC5}" destId="{66F11335-BC54-49C1-8175-2980583F97AE}" srcOrd="1" destOrd="0" presId="urn:microsoft.com/office/officeart/2005/8/layout/orgChart1"/>
    <dgm:cxn modelId="{54F3692D-48B9-46DF-B377-B3F2149508D1}" type="presParOf" srcId="{66F11335-BC54-49C1-8175-2980583F97AE}" destId="{A610629B-9C04-42CC-A65A-A97F505B4471}" srcOrd="0" destOrd="0" presId="urn:microsoft.com/office/officeart/2005/8/layout/orgChart1"/>
    <dgm:cxn modelId="{93349C6D-56E5-474B-AB66-BB69363F6898}" type="presParOf" srcId="{A610629B-9C04-42CC-A65A-A97F505B4471}" destId="{E7EA5B75-BB46-4A43-A9F8-6EDA43281EF2}" srcOrd="0" destOrd="0" presId="urn:microsoft.com/office/officeart/2005/8/layout/orgChart1"/>
    <dgm:cxn modelId="{1CACC812-B859-4294-8BEB-31F6E5864E16}" type="presParOf" srcId="{A610629B-9C04-42CC-A65A-A97F505B4471}" destId="{6DADFD9C-6AD0-4493-80EA-0129D8BA2663}" srcOrd="1" destOrd="0" presId="urn:microsoft.com/office/officeart/2005/8/layout/orgChart1"/>
    <dgm:cxn modelId="{68E5F022-548F-475F-AB9B-F65BEB4EA1D9}" type="presParOf" srcId="{66F11335-BC54-49C1-8175-2980583F97AE}" destId="{D5504033-6721-49DE-B823-C0BE21170AD8}" srcOrd="1" destOrd="0" presId="urn:microsoft.com/office/officeart/2005/8/layout/orgChart1"/>
    <dgm:cxn modelId="{FBBFD1F5-144E-4240-B955-93B51D5F3D82}" type="presParOf" srcId="{D5504033-6721-49DE-B823-C0BE21170AD8}" destId="{EBAA5C16-3F85-498E-85B7-10998F932053}" srcOrd="0" destOrd="0" presId="urn:microsoft.com/office/officeart/2005/8/layout/orgChart1"/>
    <dgm:cxn modelId="{EB5966F8-7ACE-458E-A385-B380DED19932}" type="presParOf" srcId="{D5504033-6721-49DE-B823-C0BE21170AD8}" destId="{381AE557-3A34-404A-8584-CB691858454D}" srcOrd="1" destOrd="0" presId="urn:microsoft.com/office/officeart/2005/8/layout/orgChart1"/>
    <dgm:cxn modelId="{414693E5-00D3-4C2B-9C42-5D7552F48072}" type="presParOf" srcId="{381AE557-3A34-404A-8584-CB691858454D}" destId="{0E87FF5D-83CF-4532-AE8E-6224538EC909}" srcOrd="0" destOrd="0" presId="urn:microsoft.com/office/officeart/2005/8/layout/orgChart1"/>
    <dgm:cxn modelId="{F307B803-396C-455F-B603-26BAB404EFF1}" type="presParOf" srcId="{0E87FF5D-83CF-4532-AE8E-6224538EC909}" destId="{8A546E6E-B455-49B7-A20D-77A8AF47D15D}" srcOrd="0" destOrd="0" presId="urn:microsoft.com/office/officeart/2005/8/layout/orgChart1"/>
    <dgm:cxn modelId="{2BE08111-ADFD-49D1-A481-73EF7EF52358}" type="presParOf" srcId="{0E87FF5D-83CF-4532-AE8E-6224538EC909}" destId="{65E7DA71-8780-432C-8B26-CEE8F7289445}" srcOrd="1" destOrd="0" presId="urn:microsoft.com/office/officeart/2005/8/layout/orgChart1"/>
    <dgm:cxn modelId="{6C20A220-9AE8-40B7-AA3F-AB5EDBFDBA63}" type="presParOf" srcId="{381AE557-3A34-404A-8584-CB691858454D}" destId="{C45E7D00-A12E-474A-B164-CD51203B07AF}" srcOrd="1" destOrd="0" presId="urn:microsoft.com/office/officeart/2005/8/layout/orgChart1"/>
    <dgm:cxn modelId="{5BB3DC24-5752-4035-AD44-4BBA1F58DB93}" type="presParOf" srcId="{C45E7D00-A12E-474A-B164-CD51203B07AF}" destId="{E1F8DFE8-0C8A-4397-8466-7B939123A181}" srcOrd="0" destOrd="0" presId="urn:microsoft.com/office/officeart/2005/8/layout/orgChart1"/>
    <dgm:cxn modelId="{879FBE7B-85F1-4641-B60E-F9ABA772F5B5}" type="presParOf" srcId="{C45E7D00-A12E-474A-B164-CD51203B07AF}" destId="{8AB74818-3933-4FF4-B4B9-5BD0482A7FF9}" srcOrd="1" destOrd="0" presId="urn:microsoft.com/office/officeart/2005/8/layout/orgChart1"/>
    <dgm:cxn modelId="{20F487DD-592B-4CD9-8F96-67AE677E0EDF}" type="presParOf" srcId="{8AB74818-3933-4FF4-B4B9-5BD0482A7FF9}" destId="{74C3B051-EBB0-4052-960D-07F9586872DC}" srcOrd="0" destOrd="0" presId="urn:microsoft.com/office/officeart/2005/8/layout/orgChart1"/>
    <dgm:cxn modelId="{B3F6F373-1247-49F7-A4A3-FD483C0A00E3}" type="presParOf" srcId="{74C3B051-EBB0-4052-960D-07F9586872DC}" destId="{C9747FC0-C835-4946-8DF6-18CDABCA601E}" srcOrd="0" destOrd="0" presId="urn:microsoft.com/office/officeart/2005/8/layout/orgChart1"/>
    <dgm:cxn modelId="{341DD8DC-DDF5-4192-99AF-07B9188CB5F8}" type="presParOf" srcId="{74C3B051-EBB0-4052-960D-07F9586872DC}" destId="{D8227D60-F16A-4438-A516-06732BEE15C2}" srcOrd="1" destOrd="0" presId="urn:microsoft.com/office/officeart/2005/8/layout/orgChart1"/>
    <dgm:cxn modelId="{02088198-A241-4264-B362-EE3B59B77A40}" type="presParOf" srcId="{8AB74818-3933-4FF4-B4B9-5BD0482A7FF9}" destId="{F6BB9BF5-CCFB-487C-AABB-FE80CD2F8ABA}" srcOrd="1" destOrd="0" presId="urn:microsoft.com/office/officeart/2005/8/layout/orgChart1"/>
    <dgm:cxn modelId="{5514004A-B78B-4FAB-8671-13337CD95825}" type="presParOf" srcId="{F6BB9BF5-CCFB-487C-AABB-FE80CD2F8ABA}" destId="{61CE7DB6-A93D-4F15-B2AC-51184B7A63A4}" srcOrd="0" destOrd="0" presId="urn:microsoft.com/office/officeart/2005/8/layout/orgChart1"/>
    <dgm:cxn modelId="{C5453A2C-8829-47EE-A172-8823D9637344}" type="presParOf" srcId="{F6BB9BF5-CCFB-487C-AABB-FE80CD2F8ABA}" destId="{7502D102-5463-49CD-8A89-69B2AE9231C2}" srcOrd="1" destOrd="0" presId="urn:microsoft.com/office/officeart/2005/8/layout/orgChart1"/>
    <dgm:cxn modelId="{06555133-A63B-42AF-B3F1-51BFA8C79672}" type="presParOf" srcId="{7502D102-5463-49CD-8A89-69B2AE9231C2}" destId="{46720AFE-4ED0-4D8D-B30E-7FBC55021CF6}" srcOrd="0" destOrd="0" presId="urn:microsoft.com/office/officeart/2005/8/layout/orgChart1"/>
    <dgm:cxn modelId="{3790E3A8-B812-4C79-B423-520067531926}" type="presParOf" srcId="{46720AFE-4ED0-4D8D-B30E-7FBC55021CF6}" destId="{280C962A-E866-405F-B090-737B7D381B37}" srcOrd="0" destOrd="0" presId="urn:microsoft.com/office/officeart/2005/8/layout/orgChart1"/>
    <dgm:cxn modelId="{4CD9B63F-79CE-4869-8799-13365EE5B0CC}" type="presParOf" srcId="{46720AFE-4ED0-4D8D-B30E-7FBC55021CF6}" destId="{38BFF25B-9493-4D56-BF97-A0DAB9880E9B}" srcOrd="1" destOrd="0" presId="urn:microsoft.com/office/officeart/2005/8/layout/orgChart1"/>
    <dgm:cxn modelId="{D304881B-428A-4170-B296-16908CD938F4}" type="presParOf" srcId="{7502D102-5463-49CD-8A89-69B2AE9231C2}" destId="{899D8D6C-313D-4F0C-864C-C7DCFC00C1B1}" srcOrd="1" destOrd="0" presId="urn:microsoft.com/office/officeart/2005/8/layout/orgChart1"/>
    <dgm:cxn modelId="{77D8FD18-1928-4DF3-9E95-8DE88C38F75D}" type="presParOf" srcId="{899D8D6C-313D-4F0C-864C-C7DCFC00C1B1}" destId="{36E1638C-06FC-479D-807A-1ABEACFAFDB9}" srcOrd="0" destOrd="0" presId="urn:microsoft.com/office/officeart/2005/8/layout/orgChart1"/>
    <dgm:cxn modelId="{7A15CAB4-AC0E-49BC-94BE-52A65B306054}" type="presParOf" srcId="{899D8D6C-313D-4F0C-864C-C7DCFC00C1B1}" destId="{EEEEAE67-F1C7-440E-AFF4-4EB6D6954C22}" srcOrd="1" destOrd="0" presId="urn:microsoft.com/office/officeart/2005/8/layout/orgChart1"/>
    <dgm:cxn modelId="{738E7F19-3245-4E74-8E7A-B6A128007649}" type="presParOf" srcId="{EEEEAE67-F1C7-440E-AFF4-4EB6D6954C22}" destId="{2CFEC67C-2A8C-4AD7-9F6D-7AB3733B79FD}" srcOrd="0" destOrd="0" presId="urn:microsoft.com/office/officeart/2005/8/layout/orgChart1"/>
    <dgm:cxn modelId="{D26AA9BE-6CD1-4146-BBAA-3C6A12831ED0}" type="presParOf" srcId="{2CFEC67C-2A8C-4AD7-9F6D-7AB3733B79FD}" destId="{24647612-E38B-4F96-B130-E977E22984EE}" srcOrd="0" destOrd="0" presId="urn:microsoft.com/office/officeart/2005/8/layout/orgChart1"/>
    <dgm:cxn modelId="{95940258-ABA3-4122-8B1A-DE69DF8E2ECC}" type="presParOf" srcId="{2CFEC67C-2A8C-4AD7-9F6D-7AB3733B79FD}" destId="{A69B0F59-F5B5-43FF-81C9-43EDCCC47D9C}" srcOrd="1" destOrd="0" presId="urn:microsoft.com/office/officeart/2005/8/layout/orgChart1"/>
    <dgm:cxn modelId="{5B90D93E-9127-4E6A-9BCE-FC956ED1DB19}" type="presParOf" srcId="{EEEEAE67-F1C7-440E-AFF4-4EB6D6954C22}" destId="{9BC0CF5C-A205-4BCA-9F10-F1CF11E9236A}" srcOrd="1" destOrd="0" presId="urn:microsoft.com/office/officeart/2005/8/layout/orgChart1"/>
    <dgm:cxn modelId="{7EF3EDA6-9528-4F71-9ADB-EFE07777595F}" type="presParOf" srcId="{EEEEAE67-F1C7-440E-AFF4-4EB6D6954C22}" destId="{650329F2-4171-40F6-AFE3-F7F657CDDEF8}" srcOrd="2" destOrd="0" presId="urn:microsoft.com/office/officeart/2005/8/layout/orgChart1"/>
    <dgm:cxn modelId="{2F2DC267-4F63-463E-8EC6-2CC6B6F9757E}" type="presParOf" srcId="{7502D102-5463-49CD-8A89-69B2AE9231C2}" destId="{1909A901-EB66-4C47-A08D-726DBF580FFA}" srcOrd="2" destOrd="0" presId="urn:microsoft.com/office/officeart/2005/8/layout/orgChart1"/>
    <dgm:cxn modelId="{A01EE196-42AE-4B36-A292-8F8E9F561312}" type="presParOf" srcId="{8AB74818-3933-4FF4-B4B9-5BD0482A7FF9}" destId="{2D85C7BA-773A-4FF8-B73B-55F38069A659}" srcOrd="2" destOrd="0" presId="urn:microsoft.com/office/officeart/2005/8/layout/orgChart1"/>
    <dgm:cxn modelId="{BB0E110F-0036-473F-8DC2-743870D5F675}" type="presParOf" srcId="{381AE557-3A34-404A-8584-CB691858454D}" destId="{2B7E23FE-28E7-420E-A821-5A022367333D}" srcOrd="2" destOrd="0" presId="urn:microsoft.com/office/officeart/2005/8/layout/orgChart1"/>
    <dgm:cxn modelId="{40E1F73F-5317-4E6E-878F-60F3CF20DA9F}" type="presParOf" srcId="{66F11335-BC54-49C1-8175-2980583F97AE}" destId="{CF020B8A-10BF-4ED4-BC83-7016743AAF21}" srcOrd="2" destOrd="0" presId="urn:microsoft.com/office/officeart/2005/8/layout/orgChart1"/>
    <dgm:cxn modelId="{B733CC67-DCDD-42C9-8EE3-D4CB488E1C93}" type="presParOf" srcId="{543BB707-5EF7-477D-A27E-EB7B9E8A1FC5}" destId="{F1F5F5D4-E64A-45CD-8360-D2A1FEB7B902}" srcOrd="2" destOrd="0" presId="urn:microsoft.com/office/officeart/2005/8/layout/orgChart1"/>
    <dgm:cxn modelId="{82E5420F-230E-4686-8F20-65D218FD8521}" type="presParOf" srcId="{543BB707-5EF7-477D-A27E-EB7B9E8A1FC5}" destId="{53A08121-D35F-4D84-B9D1-AC370544DC03}" srcOrd="3" destOrd="0" presId="urn:microsoft.com/office/officeart/2005/8/layout/orgChart1"/>
    <dgm:cxn modelId="{0F392867-50FA-4D69-90DD-BCFD4378A186}" type="presParOf" srcId="{53A08121-D35F-4D84-B9D1-AC370544DC03}" destId="{14F2D6DC-7ACE-466F-9118-15312718A1C8}" srcOrd="0" destOrd="0" presId="urn:microsoft.com/office/officeart/2005/8/layout/orgChart1"/>
    <dgm:cxn modelId="{237D8C6E-78FD-4946-A861-D468BAB5AB35}" type="presParOf" srcId="{14F2D6DC-7ACE-466F-9118-15312718A1C8}" destId="{9C2FA8C9-FE0C-409C-855D-942257B3C3A9}" srcOrd="0" destOrd="0" presId="urn:microsoft.com/office/officeart/2005/8/layout/orgChart1"/>
    <dgm:cxn modelId="{7D68976C-F5C5-4FAE-8102-4AE68A6621F6}" type="presParOf" srcId="{14F2D6DC-7ACE-466F-9118-15312718A1C8}" destId="{13E21BD4-5EFB-4F1E-9A71-17F1A22AA0BA}" srcOrd="1" destOrd="0" presId="urn:microsoft.com/office/officeart/2005/8/layout/orgChart1"/>
    <dgm:cxn modelId="{79DF19EF-C018-41AA-9BB1-3B36CB222CB7}" type="presParOf" srcId="{53A08121-D35F-4D84-B9D1-AC370544DC03}" destId="{C95D3A17-FB10-4CE4-ABBF-3A9F685B3ABB}" srcOrd="1" destOrd="0" presId="urn:microsoft.com/office/officeart/2005/8/layout/orgChart1"/>
    <dgm:cxn modelId="{59E88284-5709-4897-BFA7-35D0CEE72C70}" type="presParOf" srcId="{53A08121-D35F-4D84-B9D1-AC370544DC03}" destId="{888C5137-B501-432A-8DA6-B1E030E68E3A}" srcOrd="2" destOrd="0" presId="urn:microsoft.com/office/officeart/2005/8/layout/orgChart1"/>
    <dgm:cxn modelId="{C99054A2-BCEA-4F48-846F-FCBB9CC026DE}" type="presParOf" srcId="{543BB707-5EF7-477D-A27E-EB7B9E8A1FC5}" destId="{84A58C96-CC29-42C7-904B-00B399F05530}" srcOrd="4" destOrd="0" presId="urn:microsoft.com/office/officeart/2005/8/layout/orgChart1"/>
    <dgm:cxn modelId="{2C7F3B2A-304A-49AC-AEF2-0189EEE97BC6}" type="presParOf" srcId="{543BB707-5EF7-477D-A27E-EB7B9E8A1FC5}" destId="{7EBFA089-D030-4418-A333-0EAA4F3209EA}" srcOrd="5" destOrd="0" presId="urn:microsoft.com/office/officeart/2005/8/layout/orgChart1"/>
    <dgm:cxn modelId="{7DFCD1C2-EAD0-4E55-B211-890CD2F992DE}" type="presParOf" srcId="{7EBFA089-D030-4418-A333-0EAA4F3209EA}" destId="{C693B251-9FF7-4731-A4FE-FC8DE38684BC}" srcOrd="0" destOrd="0" presId="urn:microsoft.com/office/officeart/2005/8/layout/orgChart1"/>
    <dgm:cxn modelId="{45B78556-E782-43FD-A6B9-80B863C02CAC}" type="presParOf" srcId="{C693B251-9FF7-4731-A4FE-FC8DE38684BC}" destId="{26B6AE7D-CCB5-4CC6-9846-E368F3461DE7}" srcOrd="0" destOrd="0" presId="urn:microsoft.com/office/officeart/2005/8/layout/orgChart1"/>
    <dgm:cxn modelId="{C69CBB17-B694-4731-8CCE-A271374C0436}" type="presParOf" srcId="{C693B251-9FF7-4731-A4FE-FC8DE38684BC}" destId="{D81449CD-2245-4BA9-AAEE-6076080BDD72}" srcOrd="1" destOrd="0" presId="urn:microsoft.com/office/officeart/2005/8/layout/orgChart1"/>
    <dgm:cxn modelId="{99C09D60-8ECD-4354-ACB6-DE7B04D3AD51}" type="presParOf" srcId="{7EBFA089-D030-4418-A333-0EAA4F3209EA}" destId="{BB573775-4AEE-4D05-9288-4E3D9842AA05}" srcOrd="1" destOrd="0" presId="urn:microsoft.com/office/officeart/2005/8/layout/orgChart1"/>
    <dgm:cxn modelId="{0D01A64F-877B-44AB-88E6-3A8B6EC1B090}" type="presParOf" srcId="{7EBFA089-D030-4418-A333-0EAA4F3209EA}" destId="{BFAB8A66-0BCE-471D-86B6-DCDD90F6CD39}" srcOrd="2" destOrd="0" presId="urn:microsoft.com/office/officeart/2005/8/layout/orgChart1"/>
    <dgm:cxn modelId="{71D0F315-2E38-4430-960D-BF6414B04F71}" type="presParOf" srcId="{543BB707-5EF7-477D-A27E-EB7B9E8A1FC5}" destId="{647B3456-82CE-49F6-9917-B8552091F2AA}" srcOrd="6" destOrd="0" presId="urn:microsoft.com/office/officeart/2005/8/layout/orgChart1"/>
    <dgm:cxn modelId="{60058EB6-52B7-4885-BBB2-C58252F2B5FB}" type="presParOf" srcId="{543BB707-5EF7-477D-A27E-EB7B9E8A1FC5}" destId="{7C8D665B-C2D0-4A49-8C2F-64824C136187}" srcOrd="7" destOrd="0" presId="urn:microsoft.com/office/officeart/2005/8/layout/orgChart1"/>
    <dgm:cxn modelId="{1D1D05B4-376C-4887-BB8B-D1762C6B7736}" type="presParOf" srcId="{7C8D665B-C2D0-4A49-8C2F-64824C136187}" destId="{7CD24F73-9C68-4DC8-BDD2-D2AB9505CFD7}" srcOrd="0" destOrd="0" presId="urn:microsoft.com/office/officeart/2005/8/layout/orgChart1"/>
    <dgm:cxn modelId="{27E5DDF6-5BB8-4CDB-8868-FFF75F308AF5}" type="presParOf" srcId="{7CD24F73-9C68-4DC8-BDD2-D2AB9505CFD7}" destId="{EF1EFE1B-079D-4884-8F21-2D5B1164C0AD}" srcOrd="0" destOrd="0" presId="urn:microsoft.com/office/officeart/2005/8/layout/orgChart1"/>
    <dgm:cxn modelId="{33BEA6BD-C188-467A-820B-87B2978E9522}" type="presParOf" srcId="{7CD24F73-9C68-4DC8-BDD2-D2AB9505CFD7}" destId="{DC1B644B-E582-4298-9D9A-F9B3DE4CFB08}" srcOrd="1" destOrd="0" presId="urn:microsoft.com/office/officeart/2005/8/layout/orgChart1"/>
    <dgm:cxn modelId="{17EED713-ADB3-49F7-A4C3-394D6E18B407}" type="presParOf" srcId="{7C8D665B-C2D0-4A49-8C2F-64824C136187}" destId="{0A8749FD-2071-48B9-81E1-6A993590E364}" srcOrd="1" destOrd="0" presId="urn:microsoft.com/office/officeart/2005/8/layout/orgChart1"/>
    <dgm:cxn modelId="{6881E3C9-CFD6-46CC-B77C-E33DA0E36FD9}" type="presParOf" srcId="{7C8D665B-C2D0-4A49-8C2F-64824C136187}" destId="{1DDEB83A-1657-4C3E-9088-D1DFD6592542}" srcOrd="2" destOrd="0" presId="urn:microsoft.com/office/officeart/2005/8/layout/orgChart1"/>
    <dgm:cxn modelId="{FADE57D9-03E7-4ECD-9FAD-962BFB882570}" type="presParOf" srcId="{D4276E18-5AE8-49BC-807B-7A6B238FB10C}" destId="{AB5EF9AE-214E-40C2-A7BA-6B4E3615F0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7F64AE-C861-40F7-9E49-606A28E75424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DA04A2-03C4-4376-BEC0-73A0083B64CE}">
      <dgm:prSet phldrT="[Текст]" phldr="1"/>
      <dgm:spPr/>
      <dgm:t>
        <a:bodyPr/>
        <a:lstStyle/>
        <a:p>
          <a:endParaRPr lang="ru-RU"/>
        </a:p>
      </dgm:t>
    </dgm:pt>
    <dgm:pt modelId="{28987F9A-1161-4500-BA93-7BE875134EE8}" type="parTrans" cxnId="{520AE558-7510-4366-AA83-679EB7649E81}">
      <dgm:prSet/>
      <dgm:spPr/>
      <dgm:t>
        <a:bodyPr/>
        <a:lstStyle/>
        <a:p>
          <a:endParaRPr lang="ru-RU"/>
        </a:p>
      </dgm:t>
    </dgm:pt>
    <dgm:pt modelId="{5A7D8722-61F5-418A-A9AA-D0C8B7ACE094}" type="sibTrans" cxnId="{520AE558-7510-4366-AA83-679EB7649E81}">
      <dgm:prSet/>
      <dgm:spPr/>
      <dgm:t>
        <a:bodyPr/>
        <a:lstStyle/>
        <a:p>
          <a:endParaRPr lang="ru-RU"/>
        </a:p>
      </dgm:t>
    </dgm:pt>
    <dgm:pt modelId="{37046192-43F7-4BDE-9F09-4CB804D70057}">
      <dgm:prSet phldrT="[Текст]"/>
      <dgm:spPr/>
      <dgm:t>
        <a:bodyPr/>
        <a:lstStyle/>
        <a:p>
          <a:endParaRPr lang="ru-RU" sz="1800" dirty="0"/>
        </a:p>
      </dgm:t>
    </dgm:pt>
    <dgm:pt modelId="{2B6E52AB-C048-4101-B6FF-262D8005DEDE}" type="parTrans" cxnId="{929BCCE4-56F0-492D-A002-B96125EEEEEC}">
      <dgm:prSet/>
      <dgm:spPr/>
      <dgm:t>
        <a:bodyPr/>
        <a:lstStyle/>
        <a:p>
          <a:endParaRPr lang="ru-RU"/>
        </a:p>
      </dgm:t>
    </dgm:pt>
    <dgm:pt modelId="{7F6E73FF-30CA-42CB-99CF-C88381F27EF5}" type="sibTrans" cxnId="{929BCCE4-56F0-492D-A002-B96125EEEEEC}">
      <dgm:prSet/>
      <dgm:spPr/>
      <dgm:t>
        <a:bodyPr/>
        <a:lstStyle/>
        <a:p>
          <a:endParaRPr lang="ru-RU"/>
        </a:p>
      </dgm:t>
    </dgm:pt>
    <dgm:pt modelId="{1473A139-EBDE-400C-A5C2-168FA5A64BE3}">
      <dgm:prSet phldrT="[Текст]" custT="1"/>
      <dgm:spPr/>
      <dgm:t>
        <a:bodyPr/>
        <a:lstStyle/>
        <a:p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встречи с представителями профессиональных учебных заведений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F80A0F49-B0A2-4E55-8167-40367CC84981}" type="parTrans" cxnId="{BC57C2E6-1F31-4FF9-904B-5173613DB42A}">
      <dgm:prSet/>
      <dgm:spPr/>
      <dgm:t>
        <a:bodyPr/>
        <a:lstStyle/>
        <a:p>
          <a:endParaRPr lang="ru-RU"/>
        </a:p>
      </dgm:t>
    </dgm:pt>
    <dgm:pt modelId="{2213DC0C-62C8-47FB-99C0-6F56E6B4DBE5}" type="sibTrans" cxnId="{BC57C2E6-1F31-4FF9-904B-5173613DB42A}">
      <dgm:prSet/>
      <dgm:spPr/>
      <dgm:t>
        <a:bodyPr/>
        <a:lstStyle/>
        <a:p>
          <a:endParaRPr lang="ru-RU"/>
        </a:p>
      </dgm:t>
    </dgm:pt>
    <dgm:pt modelId="{6B1DE6FD-7A7F-4AA1-91AE-58B79B10C811}">
      <dgm:prSet phldrT="[Текст]" phldr="1"/>
      <dgm:spPr/>
      <dgm:t>
        <a:bodyPr/>
        <a:lstStyle/>
        <a:p>
          <a:endParaRPr lang="ru-RU"/>
        </a:p>
      </dgm:t>
    </dgm:pt>
    <dgm:pt modelId="{1261BB46-91BE-4D19-8FBA-B66954ABB796}" type="parTrans" cxnId="{E1BA1D72-9930-45BE-BEB4-2315EC3CBA31}">
      <dgm:prSet/>
      <dgm:spPr/>
      <dgm:t>
        <a:bodyPr/>
        <a:lstStyle/>
        <a:p>
          <a:endParaRPr lang="ru-RU"/>
        </a:p>
      </dgm:t>
    </dgm:pt>
    <dgm:pt modelId="{BB9F2A78-C92D-4E47-A003-6163EB0EC8E9}" type="sibTrans" cxnId="{E1BA1D72-9930-45BE-BEB4-2315EC3CBA31}">
      <dgm:prSet/>
      <dgm:spPr/>
      <dgm:t>
        <a:bodyPr/>
        <a:lstStyle/>
        <a:p>
          <a:endParaRPr lang="ru-RU"/>
        </a:p>
      </dgm:t>
    </dgm:pt>
    <dgm:pt modelId="{F49EF9BC-60F4-451E-8A90-2C7F663B79EB}">
      <dgm:prSet phldrT="[Текст]"/>
      <dgm:spPr/>
      <dgm:t>
        <a:bodyPr/>
        <a:lstStyle/>
        <a:p>
          <a:r>
            <a:rPr lang="ru-RU" i="0" dirty="0" smtClean="0">
              <a:latin typeface="Times New Roman" pitchFamily="18" charset="0"/>
              <a:cs typeface="Times New Roman" pitchFamily="18" charset="0"/>
            </a:rPr>
            <a:t>посещение Дней открытых дверей и ярмарки ученических мест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1EBDDE0F-989D-437E-BD89-09419DDDE162}" type="parTrans" cxnId="{F9202F7C-D126-494D-91E2-7166C0E853EB}">
      <dgm:prSet/>
      <dgm:spPr/>
      <dgm:t>
        <a:bodyPr/>
        <a:lstStyle/>
        <a:p>
          <a:endParaRPr lang="ru-RU"/>
        </a:p>
      </dgm:t>
    </dgm:pt>
    <dgm:pt modelId="{8383872F-2258-4D76-907F-16EF4AE85864}" type="sibTrans" cxnId="{F9202F7C-D126-494D-91E2-7166C0E853EB}">
      <dgm:prSet/>
      <dgm:spPr/>
      <dgm:t>
        <a:bodyPr/>
        <a:lstStyle/>
        <a:p>
          <a:endParaRPr lang="ru-RU"/>
        </a:p>
      </dgm:t>
    </dgm:pt>
    <dgm:pt modelId="{C1F4C97F-E616-42AA-AA8D-AED6B958F93D}">
      <dgm:prSet phldrT="[Текст]"/>
      <dgm:spPr/>
      <dgm:t>
        <a:bodyPr/>
        <a:lstStyle/>
        <a:p>
          <a:r>
            <a:rPr lang="ru-RU" i="0" dirty="0" smtClean="0">
              <a:latin typeface="Times New Roman" pitchFamily="18" charset="0"/>
              <a:cs typeface="Times New Roman" pitchFamily="18" charset="0"/>
            </a:rPr>
            <a:t>работа с семьями учащихся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91D1850D-2A3C-4DAF-9AE7-8EF65EC71017}" type="parTrans" cxnId="{A0470EDB-ABCF-40E7-B4FF-9517518C7615}">
      <dgm:prSet/>
      <dgm:spPr/>
      <dgm:t>
        <a:bodyPr/>
        <a:lstStyle/>
        <a:p>
          <a:endParaRPr lang="ru-RU"/>
        </a:p>
      </dgm:t>
    </dgm:pt>
    <dgm:pt modelId="{67F04544-7324-4F19-ACB9-E46578D96707}" type="sibTrans" cxnId="{A0470EDB-ABCF-40E7-B4FF-9517518C7615}">
      <dgm:prSet/>
      <dgm:spPr/>
      <dgm:t>
        <a:bodyPr/>
        <a:lstStyle/>
        <a:p>
          <a:endParaRPr lang="ru-RU"/>
        </a:p>
      </dgm:t>
    </dgm:pt>
    <dgm:pt modelId="{CC98E794-287F-4C50-B48A-82F39403C829}">
      <dgm:prSet phldrT="[Текст]" phldr="1"/>
      <dgm:spPr/>
      <dgm:t>
        <a:bodyPr/>
        <a:lstStyle/>
        <a:p>
          <a:endParaRPr lang="ru-RU"/>
        </a:p>
      </dgm:t>
    </dgm:pt>
    <dgm:pt modelId="{2533AF43-AC61-43FB-80C8-94BD6A225AC4}" type="parTrans" cxnId="{5C27D16B-F5FA-4B3B-BBE3-733A0163337D}">
      <dgm:prSet/>
      <dgm:spPr/>
      <dgm:t>
        <a:bodyPr/>
        <a:lstStyle/>
        <a:p>
          <a:endParaRPr lang="ru-RU"/>
        </a:p>
      </dgm:t>
    </dgm:pt>
    <dgm:pt modelId="{ADB9D7A9-40B4-4CE4-8C1F-271C6F825E5D}" type="sibTrans" cxnId="{5C27D16B-F5FA-4B3B-BBE3-733A0163337D}">
      <dgm:prSet/>
      <dgm:spPr/>
      <dgm:t>
        <a:bodyPr/>
        <a:lstStyle/>
        <a:p>
          <a:endParaRPr lang="ru-RU"/>
        </a:p>
      </dgm:t>
    </dgm:pt>
    <dgm:pt modelId="{1A5C0788-75B4-4291-9754-FB06CE9CB32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творческие конкурсы учащихся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772A766-FFC8-4536-A8F4-50FDCD7F23CC}" type="parTrans" cxnId="{10208AC7-DFC6-4AA1-97E7-FBB361BBC901}">
      <dgm:prSet/>
      <dgm:spPr/>
      <dgm:t>
        <a:bodyPr/>
        <a:lstStyle/>
        <a:p>
          <a:endParaRPr lang="ru-RU"/>
        </a:p>
      </dgm:t>
    </dgm:pt>
    <dgm:pt modelId="{79CDBD95-7757-454A-9A97-BEFAC827898B}" type="sibTrans" cxnId="{10208AC7-DFC6-4AA1-97E7-FBB361BBC901}">
      <dgm:prSet/>
      <dgm:spPr/>
      <dgm:t>
        <a:bodyPr/>
        <a:lstStyle/>
        <a:p>
          <a:endParaRPr lang="ru-RU"/>
        </a:p>
      </dgm:t>
    </dgm:pt>
    <dgm:pt modelId="{0184453E-D41E-4110-83D1-2819AEC969F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диагностика профессиональных интересов и склонностей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9E5CA5E-99B3-466D-A4D6-F509E0A9C20F}" type="parTrans" cxnId="{550D722C-1F0C-4866-A93D-3B6CA0A588DC}">
      <dgm:prSet/>
      <dgm:spPr/>
      <dgm:t>
        <a:bodyPr/>
        <a:lstStyle/>
        <a:p>
          <a:endParaRPr lang="ru-RU"/>
        </a:p>
      </dgm:t>
    </dgm:pt>
    <dgm:pt modelId="{4808F403-7D5E-4440-9639-86294CBFBBC4}" type="sibTrans" cxnId="{550D722C-1F0C-4866-A93D-3B6CA0A588DC}">
      <dgm:prSet/>
      <dgm:spPr/>
      <dgm:t>
        <a:bodyPr/>
        <a:lstStyle/>
        <a:p>
          <a:endParaRPr lang="ru-RU"/>
        </a:p>
      </dgm:t>
    </dgm:pt>
    <dgm:pt modelId="{01A980DC-4CC8-4D65-921D-358BABF89EDB}">
      <dgm:prSet custT="1"/>
      <dgm:spPr/>
      <dgm:t>
        <a:bodyPr/>
        <a:lstStyle/>
        <a:p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система тематических классных часов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FA408E14-F9ED-4431-9BB0-EC1C9A5C3825}" type="parTrans" cxnId="{70B8DCC1-C037-4AFB-89B7-7234959CBA2A}">
      <dgm:prSet/>
      <dgm:spPr/>
      <dgm:t>
        <a:bodyPr/>
        <a:lstStyle/>
        <a:p>
          <a:endParaRPr lang="ru-RU"/>
        </a:p>
      </dgm:t>
    </dgm:pt>
    <dgm:pt modelId="{394D372A-B0C1-45D0-9088-71DA392D9A7F}" type="sibTrans" cxnId="{70B8DCC1-C037-4AFB-89B7-7234959CBA2A}">
      <dgm:prSet/>
      <dgm:spPr/>
      <dgm:t>
        <a:bodyPr/>
        <a:lstStyle/>
        <a:p>
          <a:endParaRPr lang="ru-RU"/>
        </a:p>
      </dgm:t>
    </dgm:pt>
    <dgm:pt modelId="{5F589D9C-786D-48CF-AB2A-350CF7C73D47}" type="pres">
      <dgm:prSet presAssocID="{F57F64AE-C861-40F7-9E49-606A28E754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B380AB-751B-4943-A118-A8B2552FFFA6}" type="pres">
      <dgm:prSet presAssocID="{CBDA04A2-03C4-4376-BEC0-73A0083B64CE}" presName="composite" presStyleCnt="0"/>
      <dgm:spPr/>
    </dgm:pt>
    <dgm:pt modelId="{A6859C50-8CFC-44B7-A49B-B789EEB24852}" type="pres">
      <dgm:prSet presAssocID="{CBDA04A2-03C4-4376-BEC0-73A0083B64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780E6-1261-4583-94F7-B074C12C85ED}" type="pres">
      <dgm:prSet presAssocID="{CBDA04A2-03C4-4376-BEC0-73A0083B64C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BC06B-ECBB-454E-8EBF-03808FB53AE6}" type="pres">
      <dgm:prSet presAssocID="{5A7D8722-61F5-418A-A9AA-D0C8B7ACE094}" presName="sp" presStyleCnt="0"/>
      <dgm:spPr/>
    </dgm:pt>
    <dgm:pt modelId="{D71395A7-40AC-472A-8241-C12E129E875B}" type="pres">
      <dgm:prSet presAssocID="{6B1DE6FD-7A7F-4AA1-91AE-58B79B10C811}" presName="composite" presStyleCnt="0"/>
      <dgm:spPr/>
    </dgm:pt>
    <dgm:pt modelId="{0B190FD0-D54F-455B-8746-CA928892F778}" type="pres">
      <dgm:prSet presAssocID="{6B1DE6FD-7A7F-4AA1-91AE-58B79B10C81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32036-923E-4293-9A9F-2CAD756E046E}" type="pres">
      <dgm:prSet presAssocID="{6B1DE6FD-7A7F-4AA1-91AE-58B79B10C81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77A7B-80CE-4F94-B164-B60C08D52485}" type="pres">
      <dgm:prSet presAssocID="{BB9F2A78-C92D-4E47-A003-6163EB0EC8E9}" presName="sp" presStyleCnt="0"/>
      <dgm:spPr/>
    </dgm:pt>
    <dgm:pt modelId="{094713C8-6766-488B-9116-41CA7814F79A}" type="pres">
      <dgm:prSet presAssocID="{CC98E794-287F-4C50-B48A-82F39403C829}" presName="composite" presStyleCnt="0"/>
      <dgm:spPr/>
    </dgm:pt>
    <dgm:pt modelId="{6CB33298-6E1F-491E-BD2E-125C38A65BB5}" type="pres">
      <dgm:prSet presAssocID="{CC98E794-287F-4C50-B48A-82F39403C82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EB324-6AD2-4AEC-B111-3F82F4E3F216}" type="pres">
      <dgm:prSet presAssocID="{CC98E794-287F-4C50-B48A-82F39403C82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7FBF2-990F-4510-8A7E-A3161223C429}" type="presOf" srcId="{37046192-43F7-4BDE-9F09-4CB804D70057}" destId="{BDF780E6-1261-4583-94F7-B074C12C85ED}" srcOrd="0" destOrd="0" presId="urn:microsoft.com/office/officeart/2005/8/layout/chevron2"/>
    <dgm:cxn modelId="{21E0FDD2-A6FD-4271-B5B4-3FD7A9C95F88}" type="presOf" srcId="{F49EF9BC-60F4-451E-8A90-2C7F663B79EB}" destId="{17732036-923E-4293-9A9F-2CAD756E046E}" srcOrd="0" destOrd="0" presId="urn:microsoft.com/office/officeart/2005/8/layout/chevron2"/>
    <dgm:cxn modelId="{6C5C3F11-1CCF-4401-AEA3-4A39E1FE03D7}" type="presOf" srcId="{6B1DE6FD-7A7F-4AA1-91AE-58B79B10C811}" destId="{0B190FD0-D54F-455B-8746-CA928892F778}" srcOrd="0" destOrd="0" presId="urn:microsoft.com/office/officeart/2005/8/layout/chevron2"/>
    <dgm:cxn modelId="{E1BA1D72-9930-45BE-BEB4-2315EC3CBA31}" srcId="{F57F64AE-C861-40F7-9E49-606A28E75424}" destId="{6B1DE6FD-7A7F-4AA1-91AE-58B79B10C811}" srcOrd="1" destOrd="0" parTransId="{1261BB46-91BE-4D19-8FBA-B66954ABB796}" sibTransId="{BB9F2A78-C92D-4E47-A003-6163EB0EC8E9}"/>
    <dgm:cxn modelId="{929BCCE4-56F0-492D-A002-B96125EEEEEC}" srcId="{CBDA04A2-03C4-4376-BEC0-73A0083B64CE}" destId="{37046192-43F7-4BDE-9F09-4CB804D70057}" srcOrd="0" destOrd="0" parTransId="{2B6E52AB-C048-4101-B6FF-262D8005DEDE}" sibTransId="{7F6E73FF-30CA-42CB-99CF-C88381F27EF5}"/>
    <dgm:cxn modelId="{A0470EDB-ABCF-40E7-B4FF-9517518C7615}" srcId="{6B1DE6FD-7A7F-4AA1-91AE-58B79B10C811}" destId="{C1F4C97F-E616-42AA-AA8D-AED6B958F93D}" srcOrd="1" destOrd="0" parTransId="{91D1850D-2A3C-4DAF-9AE7-8EF65EC71017}" sibTransId="{67F04544-7324-4F19-ACB9-E46578D96707}"/>
    <dgm:cxn modelId="{520AE558-7510-4366-AA83-679EB7649E81}" srcId="{F57F64AE-C861-40F7-9E49-606A28E75424}" destId="{CBDA04A2-03C4-4376-BEC0-73A0083B64CE}" srcOrd="0" destOrd="0" parTransId="{28987F9A-1161-4500-BA93-7BE875134EE8}" sibTransId="{5A7D8722-61F5-418A-A9AA-D0C8B7ACE094}"/>
    <dgm:cxn modelId="{3DE8E578-5979-456A-AC5B-BB355E178B54}" type="presOf" srcId="{1A5C0788-75B4-4291-9754-FB06CE9CB321}" destId="{77BEB324-6AD2-4AEC-B111-3F82F4E3F216}" srcOrd="0" destOrd="0" presId="urn:microsoft.com/office/officeart/2005/8/layout/chevron2"/>
    <dgm:cxn modelId="{BC57C2E6-1F31-4FF9-904B-5173613DB42A}" srcId="{CBDA04A2-03C4-4376-BEC0-73A0083B64CE}" destId="{1473A139-EBDE-400C-A5C2-168FA5A64BE3}" srcOrd="2" destOrd="0" parTransId="{F80A0F49-B0A2-4E55-8167-40367CC84981}" sibTransId="{2213DC0C-62C8-47FB-99C0-6F56E6B4DBE5}"/>
    <dgm:cxn modelId="{5C27D16B-F5FA-4B3B-BBE3-733A0163337D}" srcId="{F57F64AE-C861-40F7-9E49-606A28E75424}" destId="{CC98E794-287F-4C50-B48A-82F39403C829}" srcOrd="2" destOrd="0" parTransId="{2533AF43-AC61-43FB-80C8-94BD6A225AC4}" sibTransId="{ADB9D7A9-40B4-4CE4-8C1F-271C6F825E5D}"/>
    <dgm:cxn modelId="{26DE6E90-3745-4093-B609-A7ADB7220B3B}" type="presOf" srcId="{C1F4C97F-E616-42AA-AA8D-AED6B958F93D}" destId="{17732036-923E-4293-9A9F-2CAD756E046E}" srcOrd="0" destOrd="1" presId="urn:microsoft.com/office/officeart/2005/8/layout/chevron2"/>
    <dgm:cxn modelId="{75D636C8-BA41-4976-B89E-FE4423E79FD6}" type="presOf" srcId="{01A980DC-4CC8-4D65-921D-358BABF89EDB}" destId="{BDF780E6-1261-4583-94F7-B074C12C85ED}" srcOrd="0" destOrd="1" presId="urn:microsoft.com/office/officeart/2005/8/layout/chevron2"/>
    <dgm:cxn modelId="{F9202F7C-D126-494D-91E2-7166C0E853EB}" srcId="{6B1DE6FD-7A7F-4AA1-91AE-58B79B10C811}" destId="{F49EF9BC-60F4-451E-8A90-2C7F663B79EB}" srcOrd="0" destOrd="0" parTransId="{1EBDDE0F-989D-437E-BD89-09419DDDE162}" sibTransId="{8383872F-2258-4D76-907F-16EF4AE85864}"/>
    <dgm:cxn modelId="{28D06158-2F06-4D25-AE77-548FF78E2256}" type="presOf" srcId="{1473A139-EBDE-400C-A5C2-168FA5A64BE3}" destId="{BDF780E6-1261-4583-94F7-B074C12C85ED}" srcOrd="0" destOrd="2" presId="urn:microsoft.com/office/officeart/2005/8/layout/chevron2"/>
    <dgm:cxn modelId="{1E3570E0-0743-49E4-BB84-CF71819FE52C}" type="presOf" srcId="{CC98E794-287F-4C50-B48A-82F39403C829}" destId="{6CB33298-6E1F-491E-BD2E-125C38A65BB5}" srcOrd="0" destOrd="0" presId="urn:microsoft.com/office/officeart/2005/8/layout/chevron2"/>
    <dgm:cxn modelId="{550D722C-1F0C-4866-A93D-3B6CA0A588DC}" srcId="{CC98E794-287F-4C50-B48A-82F39403C829}" destId="{0184453E-D41E-4110-83D1-2819AEC969F8}" srcOrd="1" destOrd="0" parTransId="{A9E5CA5E-99B3-466D-A4D6-F509E0A9C20F}" sibTransId="{4808F403-7D5E-4440-9639-86294CBFBBC4}"/>
    <dgm:cxn modelId="{B5BB4A2A-57CF-40DA-A38E-D096A7FBF02F}" type="presOf" srcId="{0184453E-D41E-4110-83D1-2819AEC969F8}" destId="{77BEB324-6AD2-4AEC-B111-3F82F4E3F216}" srcOrd="0" destOrd="1" presId="urn:microsoft.com/office/officeart/2005/8/layout/chevron2"/>
    <dgm:cxn modelId="{10208AC7-DFC6-4AA1-97E7-FBB361BBC901}" srcId="{CC98E794-287F-4C50-B48A-82F39403C829}" destId="{1A5C0788-75B4-4291-9754-FB06CE9CB321}" srcOrd="0" destOrd="0" parTransId="{0772A766-FFC8-4536-A8F4-50FDCD7F23CC}" sibTransId="{79CDBD95-7757-454A-9A97-BEFAC827898B}"/>
    <dgm:cxn modelId="{261719EF-2902-40AD-81E7-9B26FDB8A668}" type="presOf" srcId="{CBDA04A2-03C4-4376-BEC0-73A0083B64CE}" destId="{A6859C50-8CFC-44B7-A49B-B789EEB24852}" srcOrd="0" destOrd="0" presId="urn:microsoft.com/office/officeart/2005/8/layout/chevron2"/>
    <dgm:cxn modelId="{70B8DCC1-C037-4AFB-89B7-7234959CBA2A}" srcId="{CBDA04A2-03C4-4376-BEC0-73A0083B64CE}" destId="{01A980DC-4CC8-4D65-921D-358BABF89EDB}" srcOrd="1" destOrd="0" parTransId="{FA408E14-F9ED-4431-9BB0-EC1C9A5C3825}" sibTransId="{394D372A-B0C1-45D0-9088-71DA392D9A7F}"/>
    <dgm:cxn modelId="{7DA61932-3E95-481E-B78B-17F8C11A9820}" type="presOf" srcId="{F57F64AE-C861-40F7-9E49-606A28E75424}" destId="{5F589D9C-786D-48CF-AB2A-350CF7C73D47}" srcOrd="0" destOrd="0" presId="urn:microsoft.com/office/officeart/2005/8/layout/chevron2"/>
    <dgm:cxn modelId="{AE97C92D-703D-4EFC-B94B-98A05DBEDBCD}" type="presParOf" srcId="{5F589D9C-786D-48CF-AB2A-350CF7C73D47}" destId="{16B380AB-751B-4943-A118-A8B2552FFFA6}" srcOrd="0" destOrd="0" presId="urn:microsoft.com/office/officeart/2005/8/layout/chevron2"/>
    <dgm:cxn modelId="{0E17950D-A7F2-45D8-A362-C8E40620D3C4}" type="presParOf" srcId="{16B380AB-751B-4943-A118-A8B2552FFFA6}" destId="{A6859C50-8CFC-44B7-A49B-B789EEB24852}" srcOrd="0" destOrd="0" presId="urn:microsoft.com/office/officeart/2005/8/layout/chevron2"/>
    <dgm:cxn modelId="{8492A680-CBD5-45D0-AFD5-666E552FAAD0}" type="presParOf" srcId="{16B380AB-751B-4943-A118-A8B2552FFFA6}" destId="{BDF780E6-1261-4583-94F7-B074C12C85ED}" srcOrd="1" destOrd="0" presId="urn:microsoft.com/office/officeart/2005/8/layout/chevron2"/>
    <dgm:cxn modelId="{5D643784-EDF1-4878-827F-49B4AF3EAD1C}" type="presParOf" srcId="{5F589D9C-786D-48CF-AB2A-350CF7C73D47}" destId="{900BC06B-ECBB-454E-8EBF-03808FB53AE6}" srcOrd="1" destOrd="0" presId="urn:microsoft.com/office/officeart/2005/8/layout/chevron2"/>
    <dgm:cxn modelId="{EC38885B-7070-438E-9436-1D7B98B7986A}" type="presParOf" srcId="{5F589D9C-786D-48CF-AB2A-350CF7C73D47}" destId="{D71395A7-40AC-472A-8241-C12E129E875B}" srcOrd="2" destOrd="0" presId="urn:microsoft.com/office/officeart/2005/8/layout/chevron2"/>
    <dgm:cxn modelId="{4CA23781-7AAB-4E03-9423-7646B8EE82D9}" type="presParOf" srcId="{D71395A7-40AC-472A-8241-C12E129E875B}" destId="{0B190FD0-D54F-455B-8746-CA928892F778}" srcOrd="0" destOrd="0" presId="urn:microsoft.com/office/officeart/2005/8/layout/chevron2"/>
    <dgm:cxn modelId="{6546DC15-DA55-474D-BB07-F42E2944AEFB}" type="presParOf" srcId="{D71395A7-40AC-472A-8241-C12E129E875B}" destId="{17732036-923E-4293-9A9F-2CAD756E046E}" srcOrd="1" destOrd="0" presId="urn:microsoft.com/office/officeart/2005/8/layout/chevron2"/>
    <dgm:cxn modelId="{0A3268A2-A42B-4702-851B-E4B4D2A531C7}" type="presParOf" srcId="{5F589D9C-786D-48CF-AB2A-350CF7C73D47}" destId="{32A77A7B-80CE-4F94-B164-B60C08D52485}" srcOrd="3" destOrd="0" presId="urn:microsoft.com/office/officeart/2005/8/layout/chevron2"/>
    <dgm:cxn modelId="{141366C6-1E1F-45F6-A02D-4F5772490D8D}" type="presParOf" srcId="{5F589D9C-786D-48CF-AB2A-350CF7C73D47}" destId="{094713C8-6766-488B-9116-41CA7814F79A}" srcOrd="4" destOrd="0" presId="urn:microsoft.com/office/officeart/2005/8/layout/chevron2"/>
    <dgm:cxn modelId="{11A6B7DE-8EF2-44F2-A330-393F83DF0C41}" type="presParOf" srcId="{094713C8-6766-488B-9116-41CA7814F79A}" destId="{6CB33298-6E1F-491E-BD2E-125C38A65BB5}" srcOrd="0" destOrd="0" presId="urn:microsoft.com/office/officeart/2005/8/layout/chevron2"/>
    <dgm:cxn modelId="{9645A82C-D758-4F41-8BFE-F8BF6537F988}" type="presParOf" srcId="{094713C8-6766-488B-9116-41CA7814F79A}" destId="{77BEB324-6AD2-4AEC-B111-3F82F4E3F2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68E75-22DD-4A65-8248-0B21DD11E6C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86B65-E7DB-48EF-ABAD-C409A93AD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18694-A0CB-45A3-A222-112DDC290DDE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CEA615-A6E5-4C4F-9323-6073C031DEFB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C6309B-EC31-4247-A4C3-C727B97A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19@guoedu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vipishi.ru/internet-catalog-podpiski/item/inet/884/26/12270/uchitelskaya-gazeta" TargetMode="External"/><Relationship Id="rId7" Type="http://schemas.openxmlformats.org/officeDocument/2006/relationships/hyperlink" Target="http://vipishi.ru/internet-catalog-podpiski/item/inet/884/26/25917/neposeda" TargetMode="External"/><Relationship Id="rId2" Type="http://schemas.openxmlformats.org/officeDocument/2006/relationships/hyperlink" Target="http://vipishi.ru/internet-catalog-podpiski/item/inet/884/26/99981/vestnik-obrazovaniya-rossii-i-prilozhenie-kompl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pishi.ru/internet-catalog-podpiski/item/inet/884/26/99329/otchego-i-pochemu" TargetMode="External"/><Relationship Id="rId5" Type="http://schemas.openxmlformats.org/officeDocument/2006/relationships/hyperlink" Target="http://vipishi.ru/internet-catalog-podpiski/item/inet/884/26/24263/puteshestvie-na-zelyonyj-svet-ili-shkola-yunogo-" TargetMode="External"/><Relationship Id="rId4" Type="http://schemas.openxmlformats.org/officeDocument/2006/relationships/hyperlink" Target="http://vipishi.ru/internet-catalog-podpiski/item/inet/884/26/11450/dobraya-doroga-detstva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412776"/>
            <a:ext cx="69710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условиях перехода на новые образовательные стандарты развитие творческого потенциала современного учителя и учащихся путем применения прогрессивных методик и технологий в урочное и внеурочное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время».</a:t>
            </a: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212976"/>
            <a:ext cx="69127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Акценты: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содержании деятельности школы - интеграция обучения                     и воспитания;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преподавании – освоение современных педагогических технологий;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учебной деятельности – создание адаптивной образовательной среды.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785794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Научно-методическая тема школы в 2014-2015 учебном году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8572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 работы МБОУ СОШ № 19 за 2014-2015 учебный год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357167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Социальный паспорт МОУ СОШ №19</a:t>
            </a: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а 2014-2015 учебный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785794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Количество учащихся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539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чел.;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мальчиков – 289 чел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., что составляет 54%.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девочек – 250 чел.,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что составляет 46%.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Всего семей - 494</a:t>
            </a:r>
            <a:endParaRPr kumimoji="0" lang="ru-RU" b="1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Малообеспеченные семьи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48; что составляет 10%.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Многодетные семьи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   23; что составляет 4,7%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Неполные семьи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101;  что составляет 20%.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из них: матери-одиночки - 33 чел., что составляет 32,6%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(от всех семей 6,7%)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- разведены – 48 чел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., что составляет 48%  (от всех семей 9,7%)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- потерявшие кормильца – 19 чел., что составляет 18,8%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(от всех семей 3,8%)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Дети, находящиеся на опеке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8 чел.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Единственные дети в семье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226 чел., что составляет 42%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Имеют братьев и сестер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313 чел., что составляет 58%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Жилищные условия: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Проживают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коммунальных квартирах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22 сем., что составляет 4%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отдельных квартирах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 225 сем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., что составляет 45,2%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частных домах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188 сем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., что составляет 41,3%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секциях без удобств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10 сем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., что составляет 2 %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Арендуют жилье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39 сем., что 7,5%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857224" y="1785926"/>
          <a:ext cx="7531200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785794"/>
            <a:ext cx="7746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учащихся МБОУ СОШ № 19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2013 по 2015 учебный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3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214290"/>
            <a:ext cx="6233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учебного плана 2014-2015 года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642918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план был разработан в соответствии со всеми нормативными документами, реализован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34076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285728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Освоение обучающимися ГОС и ФГОС – 100%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980728"/>
          <a:ext cx="756084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85723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7888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показатели по звеньям в школе.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ступень – начальная школа (1-4 классы)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755576" y="1397000"/>
          <a:ext cx="7704856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68580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ступень – основная школа (5-9 классы)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показатели работы среднего звена за последние три года.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09" y="1785924"/>
          <a:ext cx="7858180" cy="4143404"/>
        </p:xfrm>
        <a:graphic>
          <a:graphicData uri="http://schemas.openxmlformats.org/drawingml/2006/table">
            <a:tbl>
              <a:tblPr/>
              <a:tblGrid>
                <a:gridCol w="4773662"/>
                <a:gridCol w="1084255"/>
                <a:gridCol w="1071570"/>
                <a:gridCol w="928693"/>
              </a:tblGrid>
              <a:tr h="920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Основные показатели успеваемости и качества знаний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Количество учащихся на конец года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 успеваемости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99,4%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успевающих на «4» и «5»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 качества знаний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41,5%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48,7%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50,3%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Количество отличников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одну тройку по предмету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18" y="1124744"/>
          <a:ext cx="8640961" cy="5400598"/>
        </p:xfrm>
        <a:graphic>
          <a:graphicData uri="http://schemas.openxmlformats.org/drawingml/2006/table">
            <a:tbl>
              <a:tblPr/>
              <a:tblGrid>
                <a:gridCol w="784894"/>
                <a:gridCol w="1941664"/>
                <a:gridCol w="750871"/>
                <a:gridCol w="901995"/>
                <a:gridCol w="1051538"/>
                <a:gridCol w="1007229"/>
                <a:gridCol w="1081605"/>
                <a:gridCol w="1121165"/>
              </a:tblGrid>
              <a:tr h="1661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Классный руководитель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Кол-во уч-ся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Обучаются на «4» и «5»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Из них отличников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%качества знаний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%успеваемости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Имеют одну «3»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 «А»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Елистратова Д.В.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43.7%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 «Б»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Зенова Н.В.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63,6%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 «А»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Бунькова И.В.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 «Б»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Филатова Н.Ю.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64,5%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 «А»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Кистанова М.И.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56,5%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 «Б»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Брендина Н.Н.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 «А»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Бузякова В.А.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39%           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 «Б»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Суркова О.А.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39%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 «А 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Стригина И.В.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88640"/>
            <a:ext cx="700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успеваемости и качества знаний отдельных классов основной школы.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28604"/>
            <a:ext cx="7745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ступень – средняя школа (10-11 классы)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показатели работы старшего звена за три года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27584" y="1484784"/>
          <a:ext cx="7488832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857228"/>
          <a:ext cx="8248432" cy="5693791"/>
        </p:xfrm>
        <a:graphic>
          <a:graphicData uri="http://schemas.openxmlformats.org/drawingml/2006/table">
            <a:tbl>
              <a:tblPr/>
              <a:tblGrid>
                <a:gridCol w="1238864"/>
                <a:gridCol w="2003624"/>
                <a:gridCol w="1238864"/>
                <a:gridCol w="1238864"/>
                <a:gridCol w="1238864"/>
                <a:gridCol w="1289352"/>
              </a:tblGrid>
              <a:tr h="107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 уч-ся 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уч-ся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2012-13уч.г.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уч-ся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2013-14 уч.г.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уч-ся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2014-15 уч.г.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Динамика 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3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Отличников всего: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 во 2-4 кл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в 5-9 кл.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в 10-11 кл.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целом стабильно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68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«4» и «5» всего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 отличниками):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 во 2-4 кл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в 5-9 кл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в 10-11 кл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364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5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53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одной-двумя «3»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 во 2-4 кл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в 5-9 кл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в10-11кл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Стабильно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1604" y="35716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Динамика обучающихся на «4» и «5»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764704"/>
          <a:ext cx="8176421" cy="5257800"/>
        </p:xfrm>
        <a:graphic>
          <a:graphicData uri="http://schemas.openxmlformats.org/drawingml/2006/table">
            <a:tbl>
              <a:tblPr/>
              <a:tblGrid>
                <a:gridCol w="3604255"/>
                <a:gridCol w="4572166"/>
              </a:tblGrid>
              <a:tr h="60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Проблемные моменты деятельности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Перспективы работы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96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1.Медленный рост качества знаний.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2.Значительное количество обучающихся с 1-3 «3»(26 чел) - резерв ударников.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3.Слабая успеваемость учащихся 5-а,8-а,8-б классов.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Внедрение дробной системы оценивания учебных достижений во 2  классах (городская экспериментальная площадка);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2.Совершенствование дробной системы оценивания учебных достижений в 3и 4 классах (городская экспериментальная площадка);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Ранняя профилактика неуспеваемости с целью повышения качества знаний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4.Усиление взаимодействия классного руководителя с предметниками и индивидуальной работы с учеником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Паспорт образовательного учреждения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76673"/>
          <a:ext cx="9144000" cy="6403073"/>
        </p:xfrm>
        <a:graphic>
          <a:graphicData uri="http://schemas.openxmlformats.org/drawingml/2006/table">
            <a:tbl>
              <a:tblPr/>
              <a:tblGrid>
                <a:gridCol w="4016089"/>
                <a:gridCol w="5127911"/>
              </a:tblGrid>
              <a:tr h="74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образовательного учреждения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муниципальное бюджетное общеобразовательное учреждение средняя общеобразовательная школа №19 г.Пензы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Юридический адрес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.Пенза, ул. Ягодная 11,а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Директор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Романов Ю.В.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Заместители директора по УВР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Орлова И.Н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Малина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И.В.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Заместители директора по ВР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Легонькова А.Н.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 за научно-методическую,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проектную  и </a:t>
                      </a:r>
                      <a:r>
                        <a:rPr lang="ru-RU" sz="16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профориентационную</a:t>
                      </a: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Орлова И.Н.,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Филатова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Н.Ю.,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Мацюра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Н.А.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 за организацию </a:t>
                      </a:r>
                      <a:r>
                        <a:rPr lang="ru-RU" sz="16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здоровьесбережения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Куприянчук Л.А.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Ответственные за организацию технологического образования, профильной и предпрофильной подготовки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Орлова И.Н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Легонькова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А.Н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Суркова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О.А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Бузякова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В.А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Гришин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Ю.М.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Ответственные за организацию платных дополнительных образовательных услуг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Легонькова А.Н.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Ответственные за организацию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платных </a:t>
                      </a: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образовательных услуг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Малина И.В.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E-mail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school</a:t>
                      </a:r>
                      <a:r>
                        <a:rPr lang="ru-RU" sz="1600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19</a:t>
                      </a:r>
                      <a:r>
                        <a:rPr lang="en-US" sz="1600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@</a:t>
                      </a:r>
                      <a:r>
                        <a:rPr lang="en-US" sz="1600" u="sng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guoedu.ru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Контактные телефоны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36-07-81, 36-13-57, 36-31-33, 36-33-88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404664"/>
          <a:ext cx="8424936" cy="6120680"/>
        </p:xfrm>
        <a:graphic>
          <a:graphicData uri="http://schemas.openxmlformats.org/drawingml/2006/table">
            <a:tbl>
              <a:tblPr/>
              <a:tblGrid>
                <a:gridCol w="2566745"/>
                <a:gridCol w="5858191"/>
              </a:tblGrid>
              <a:tr h="8822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Основной государственный экзамен (ОГЭ)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6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Для всех обучающихся, освоивших программы основного общего 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3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Обязательные экзамены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Экзамены по выбору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математика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- 29 человек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информатика и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ИКТ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1 человек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0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Используются КИМыРособрнадзора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62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Экзамены организуются на пунктах проведения экзаменов (ППЭ-9)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6934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Основной государственный  экзамен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124744"/>
          <a:ext cx="8103845" cy="3779279"/>
        </p:xfrm>
        <a:graphic>
          <a:graphicData uri="http://schemas.openxmlformats.org/drawingml/2006/table">
            <a:tbl>
              <a:tblPr/>
              <a:tblGrid>
                <a:gridCol w="803493"/>
                <a:gridCol w="972649"/>
                <a:gridCol w="1109698"/>
                <a:gridCol w="1218616"/>
                <a:gridCol w="779936"/>
                <a:gridCol w="1109698"/>
                <a:gridCol w="1110479"/>
                <a:gridCol w="999276"/>
              </a:tblGrid>
              <a:tr h="38744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Calibri"/>
                        </a:rPr>
                        <a:t>Русский язык ОГЭ</a:t>
                      </a:r>
                      <a:endParaRPr lang="ru-RU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Calibri"/>
                        </a:rPr>
                        <a:t>Математика ОГЭ</a:t>
                      </a:r>
                      <a:endParaRPr lang="ru-RU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Calibri"/>
                        </a:rPr>
                        <a:t>Кол-во сдававших ОГЭ по русскому языку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%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выпускников,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Calibri"/>
                        </a:rPr>
                        <a:t>подтвердивших 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на экзамене ОГЭ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знания по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предмету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%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выпускников, </a:t>
                      </a:r>
                      <a:r>
                        <a:rPr lang="ru-RU" sz="1300" b="1">
                          <a:latin typeface="Times New Roman"/>
                          <a:ea typeface="Times New Roman"/>
                          <a:cs typeface="Calibri"/>
                        </a:rPr>
                        <a:t>улучшивших 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на экзамене ОГЭ годовой результат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% выпускников, </a:t>
                      </a:r>
                      <a:r>
                        <a:rPr lang="ru-RU" sz="1300" b="1">
                          <a:latin typeface="Times New Roman"/>
                          <a:ea typeface="Times New Roman"/>
                          <a:cs typeface="Calibri"/>
                        </a:rPr>
                        <a:t>ухудшивших 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на экзамене ОГЭ  годовой результат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Кол-во сдававших ОГЭ по математике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% выпускников, </a:t>
                      </a:r>
                      <a:r>
                        <a:rPr lang="ru-RU" sz="1300" b="1">
                          <a:latin typeface="Times New Roman"/>
                          <a:ea typeface="Times New Roman"/>
                          <a:cs typeface="Calibri"/>
                        </a:rPr>
                        <a:t>подтвердивших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  на экзамене ОГЭ знания по предмету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% выпускников, </a:t>
                      </a:r>
                      <a:r>
                        <a:rPr lang="ru-RU" sz="1300" b="1">
                          <a:latin typeface="Times New Roman"/>
                          <a:ea typeface="Times New Roman"/>
                          <a:cs typeface="Calibri"/>
                        </a:rPr>
                        <a:t>улучшивших 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на экзамене ОГЭ годовой результат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% выпускников, </a:t>
                      </a:r>
                      <a:r>
                        <a:rPr lang="ru-RU" sz="1300" b="1">
                          <a:latin typeface="Times New Roman"/>
                          <a:ea typeface="Times New Roman"/>
                          <a:cs typeface="Calibri"/>
                        </a:rPr>
                        <a:t>ухудшивших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 на экзамене ОГЭ годовой результат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        29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62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29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45/24(геом)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14/14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Calibri"/>
                        </a:rPr>
                        <a:t>41/62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0" marR="63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175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 ОГЭ по обязательным предметам в 2015 году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ОГЭ математика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8" y="1124744"/>
          <a:ext cx="8280921" cy="5376092"/>
        </p:xfrm>
        <a:graphic>
          <a:graphicData uri="http://schemas.openxmlformats.org/drawingml/2006/table">
            <a:tbl>
              <a:tblPr/>
              <a:tblGrid>
                <a:gridCol w="816907"/>
                <a:gridCol w="816907"/>
                <a:gridCol w="552318"/>
                <a:gridCol w="552318"/>
                <a:gridCol w="552318"/>
                <a:gridCol w="857792"/>
                <a:gridCol w="857792"/>
                <a:gridCol w="1128550"/>
                <a:gridCol w="1128550"/>
                <a:gridCol w="1017469"/>
              </a:tblGrid>
              <a:tr h="1024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качество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Уровень обуч-ти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Средний отметочный балл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Средний экзаменац.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балл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0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Calibri"/>
                        </a:rPr>
                        <a:t>2013</a:t>
                      </a:r>
                      <a:endParaRPr lang="ru-RU" sz="1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Calibri"/>
                        </a:rPr>
                        <a:t>Город</a:t>
                      </a:r>
                      <a:endParaRPr lang="ru-RU" sz="10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42,3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43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13,2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1,4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85,3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98,6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4,3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21.7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Calibri"/>
                        </a:rPr>
                        <a:t>Область</a:t>
                      </a:r>
                      <a:endParaRPr lang="ru-RU" sz="1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30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41,9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17,7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1,4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80,9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98,6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4,2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Calibri"/>
                        </a:rPr>
                        <a:t>Школа </a:t>
                      </a:r>
                      <a:endParaRPr lang="ru-RU" sz="1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20,8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75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4,1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95,8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4,1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1200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Calibri"/>
                        </a:rPr>
                        <a:t>2014</a:t>
                      </a:r>
                      <a:endParaRPr lang="ru-RU" sz="10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Calibri"/>
                        </a:rPr>
                        <a:t>Город</a:t>
                      </a:r>
                      <a:endParaRPr lang="ru-RU" sz="1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28,4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59,6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39,4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99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3,5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14,6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Calibri"/>
                        </a:rPr>
                        <a:t>Область</a:t>
                      </a:r>
                      <a:endParaRPr lang="ru-RU" sz="1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9,1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27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62,9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36,1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99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3,4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14,2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Calibri"/>
                        </a:rPr>
                        <a:t>Школа </a:t>
                      </a:r>
                      <a:endParaRPr lang="ru-RU" sz="1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½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%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10/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17%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47/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81%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18,9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3,1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13,5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560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Calibri"/>
                        </a:rPr>
                        <a:t>2015</a:t>
                      </a:r>
                      <a:endParaRPr lang="ru-RU" sz="10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Calibri"/>
                        </a:rPr>
                        <a:t>Город</a:t>
                      </a:r>
                      <a:endParaRPr lang="ru-RU" sz="1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16,2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43,4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0,4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56,2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99,6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3,7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16,8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Calibri"/>
                        </a:rPr>
                        <a:t>Область</a:t>
                      </a:r>
                      <a:endParaRPr lang="ru-RU" sz="1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16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41,2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42,4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0,4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57,2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99,6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3,7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16,8</a:t>
                      </a:r>
                      <a:endParaRPr lang="ru-RU" sz="13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Calibri"/>
                        </a:rPr>
                        <a:t>Школа </a:t>
                      </a:r>
                      <a:endParaRPr lang="ru-RU" sz="1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3,4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Calibri"/>
                        </a:rPr>
                        <a:t>31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Calibri"/>
                        </a:rPr>
                        <a:t>96,6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Calibri"/>
                        </a:rPr>
                        <a:t>3,3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Calibri"/>
                        </a:rPr>
                        <a:t>13,4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экзамена по модулю «Алгебра»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1" y="1340768"/>
          <a:ext cx="8568951" cy="46085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4033"/>
                <a:gridCol w="884315"/>
                <a:gridCol w="639242"/>
                <a:gridCol w="764351"/>
                <a:gridCol w="872320"/>
                <a:gridCol w="872320"/>
                <a:gridCol w="961437"/>
                <a:gridCol w="874033"/>
                <a:gridCol w="1011136"/>
                <a:gridCol w="815764"/>
              </a:tblGrid>
              <a:tr h="766248">
                <a:tc rowSpan="2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участников экзамена, чел.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 том числе сдали на отметки, %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Качество знаний, %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обученности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Средний отметочный балл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Средний общий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экзаменационный балл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1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(10)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41,3(12)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3,4(1)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37,9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3347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результатов экзамена по геометрии в форме ОГЭ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обучающихся IX классов школ №19 города Пензы в 2015 году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556792"/>
          <a:ext cx="8640961" cy="46820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81378"/>
                <a:gridCol w="891747"/>
                <a:gridCol w="644616"/>
                <a:gridCol w="770774"/>
                <a:gridCol w="879650"/>
                <a:gridCol w="879650"/>
                <a:gridCol w="969516"/>
                <a:gridCol w="881378"/>
                <a:gridCol w="1019633"/>
                <a:gridCol w="822619"/>
              </a:tblGrid>
              <a:tr h="3737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Кол-во участников экзамена, чел.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 том числе сдали на отметки, %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Качество знаний, %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обученности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Средний отметочный балл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Средний общий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экзаменационный балл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42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719">
                <a:tc gridSpan="10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Пенза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3347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47,9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7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(7)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62(18)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13,7(4)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20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714352"/>
          <a:ext cx="8640959" cy="5731585"/>
        </p:xfrm>
        <a:graphic>
          <a:graphicData uri="http://schemas.openxmlformats.org/drawingml/2006/table">
            <a:tbl>
              <a:tblPr/>
              <a:tblGrid>
                <a:gridCol w="792088"/>
                <a:gridCol w="912760"/>
                <a:gridCol w="576332"/>
                <a:gridCol w="576332"/>
                <a:gridCol w="576332"/>
                <a:gridCol w="895087"/>
                <a:gridCol w="895087"/>
                <a:gridCol w="1177617"/>
                <a:gridCol w="1177617"/>
                <a:gridCol w="1061707"/>
              </a:tblGrid>
              <a:tr h="10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обуч-ти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отметочный балл 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экзаменац.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9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22,8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35,1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70,8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95,8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4429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24,1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70,1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32,3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20/34%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19/33%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19/33%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67,2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39,6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7214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30,7</a:t>
                      </a:r>
                    </a:p>
                  </a:txBody>
                  <a:tcPr marL="61329" marR="6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71736" y="0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ОГЭ русский язык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3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332656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ОГЭ физика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1" y="1714487"/>
          <a:ext cx="8712969" cy="3215657"/>
        </p:xfrm>
        <a:graphic>
          <a:graphicData uri="http://schemas.openxmlformats.org/drawingml/2006/table">
            <a:tbl>
              <a:tblPr/>
              <a:tblGrid>
                <a:gridCol w="877513"/>
                <a:gridCol w="877513"/>
                <a:gridCol w="523582"/>
                <a:gridCol w="523582"/>
                <a:gridCol w="523582"/>
                <a:gridCol w="922120"/>
                <a:gridCol w="922120"/>
                <a:gridCol w="1221936"/>
                <a:gridCol w="1221936"/>
                <a:gridCol w="1099085"/>
              </a:tblGrid>
              <a:tr h="1885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обуч-ти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отметочный балл 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экзаменац.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36,1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85,2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3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260648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ОГЭ информатика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0" y="1285860"/>
          <a:ext cx="8496943" cy="4214843"/>
        </p:xfrm>
        <a:graphic>
          <a:graphicData uri="http://schemas.openxmlformats.org/drawingml/2006/table">
            <a:tbl>
              <a:tblPr/>
              <a:tblGrid>
                <a:gridCol w="855756"/>
                <a:gridCol w="855756"/>
                <a:gridCol w="510601"/>
                <a:gridCol w="510601"/>
                <a:gridCol w="510601"/>
                <a:gridCol w="899257"/>
                <a:gridCol w="899257"/>
                <a:gridCol w="1191640"/>
                <a:gridCol w="1191640"/>
                <a:gridCol w="1071834"/>
              </a:tblGrid>
              <a:tr h="180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обуч-ти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отметочный балл 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экзаменац.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45,1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13,7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85,8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16,1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0212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49,2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89,6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88640"/>
            <a:ext cx="69511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Качественный анализ экзаменационной подготовки учащихся 9 классов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099" y="1357297"/>
          <a:ext cx="7500990" cy="4714910"/>
        </p:xfrm>
        <a:graphic>
          <a:graphicData uri="http://schemas.openxmlformats.org/drawingml/2006/table">
            <a:tbl>
              <a:tblPr/>
              <a:tblGrid>
                <a:gridCol w="1529039"/>
                <a:gridCol w="2999299"/>
                <a:gridCol w="2972652"/>
              </a:tblGrid>
              <a:tr h="42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Успешность подготовки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Недостатки подготовки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Школьная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подготовка ведется на достойном уровне: пошаговая  система работы, начиная с 5-го класса, системный мониторинг знаний, дифференцированный подход к каждому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Психологическая подготовка на низком уровне. Слабая мотивация обучающихся.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endParaRPr lang="ru-RU" sz="14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30" cy="685800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428860" y="938553"/>
            <a:ext cx="4286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2204864"/>
          <a:ext cx="8064896" cy="2571768"/>
        </p:xfrm>
        <a:graphic>
          <a:graphicData uri="http://schemas.openxmlformats.org/drawingml/2006/table">
            <a:tbl>
              <a:tblPr/>
              <a:tblGrid>
                <a:gridCol w="1841212"/>
                <a:gridCol w="3068688"/>
                <a:gridCol w="3154996"/>
              </a:tblGrid>
              <a:tr h="1285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уч.год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по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Успешность преодоления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минимального порога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3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73803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направления работы школы в 2014-2015 учебном  году: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844824"/>
            <a:ext cx="5544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Комплексное</a:t>
            </a:r>
          </a:p>
          <a:p>
            <a:pPr lvl="0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Дифференцированное</a:t>
            </a:r>
          </a:p>
          <a:p>
            <a:pPr lvl="0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Проблемное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результатов тестирования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556792"/>
          <a:ext cx="8463315" cy="3240361"/>
        </p:xfrm>
        <a:graphic>
          <a:graphicData uri="http://schemas.openxmlformats.org/drawingml/2006/table">
            <a:tbl>
              <a:tblPr/>
              <a:tblGrid>
                <a:gridCol w="1234827"/>
                <a:gridCol w="1755881"/>
                <a:gridCol w="2217217"/>
                <a:gridCol w="1652016"/>
                <a:gridCol w="1603374"/>
              </a:tblGrid>
              <a:tr h="1224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Calibri"/>
                        </a:rPr>
                        <a:t>уч.год</a:t>
                      </a:r>
                      <a:endParaRPr lang="ru-RU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Средний балл</a:t>
                      </a:r>
                      <a:endParaRPr lang="ru-RU" sz="1800" b="1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 по России</a:t>
                      </a:r>
                      <a:endParaRPr lang="ru-RU" sz="18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Средний балл по Пензенской области</a:t>
                      </a:r>
                      <a:endParaRPr lang="ru-RU" sz="18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Средний балл</a:t>
                      </a:r>
                      <a:endParaRPr lang="ru-RU" sz="1800" b="1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 по г. Пензе</a:t>
                      </a:r>
                      <a:endParaRPr lang="ru-RU" sz="18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Calibri"/>
                        </a:rPr>
                        <a:t>Средний балл</a:t>
                      </a:r>
                      <a:endParaRPr lang="ru-RU" sz="1800" b="1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Calibri"/>
                        </a:rPr>
                        <a:t> по школе</a:t>
                      </a:r>
                      <a:endParaRPr lang="ru-RU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2012-2013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44,6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44,9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48,6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60,6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2013-2014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48,7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53,3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56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58,9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2014-2015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53,2</a:t>
                      </a: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56</a:t>
                      </a: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49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37,6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1480"/>
            <a:ext cx="585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571611"/>
          <a:ext cx="8208911" cy="3714778"/>
        </p:xfrm>
        <a:graphic>
          <a:graphicData uri="http://schemas.openxmlformats.org/drawingml/2006/table">
            <a:tbl>
              <a:tblPr/>
              <a:tblGrid>
                <a:gridCol w="2196869"/>
                <a:gridCol w="2908545"/>
                <a:gridCol w="3103497"/>
              </a:tblGrid>
              <a:tr h="1857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Calibri"/>
                        </a:rPr>
                        <a:t>уч.год</a:t>
                      </a:r>
                      <a:endParaRPr lang="ru-RU" sz="2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Calibri"/>
                        </a:rPr>
                        <a:t>Средний балл по школе</a:t>
                      </a:r>
                      <a:endParaRPr lang="ru-RU" sz="2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Calibri"/>
                        </a:rPr>
                        <a:t>Успешность преодоления</a:t>
                      </a:r>
                      <a:endParaRPr lang="ru-RU" sz="2000" b="1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Calibri"/>
                        </a:rPr>
                        <a:t> минимального порога</a:t>
                      </a:r>
                      <a:endParaRPr lang="ru-RU" sz="2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Calibri"/>
                        </a:rPr>
                        <a:t>2014-2015</a:t>
                      </a:r>
                      <a:endParaRPr lang="ru-RU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Calibri"/>
                        </a:rPr>
                        <a:t>63,4</a:t>
                      </a:r>
                      <a:endParaRPr lang="ru-RU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Calibri"/>
                        </a:rPr>
                        <a:t>100%</a:t>
                      </a:r>
                      <a:endParaRPr lang="ru-RU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Calibri"/>
                        </a:rPr>
                        <a:t>2013-2014</a:t>
                      </a:r>
                      <a:endParaRPr lang="ru-RU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Calibri"/>
                        </a:rPr>
                        <a:t>65,19</a:t>
                      </a:r>
                      <a:endParaRPr lang="ru-RU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Calibri"/>
                        </a:rPr>
                        <a:t>100%</a:t>
                      </a:r>
                      <a:endParaRPr lang="ru-RU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Calibri"/>
                        </a:rPr>
                        <a:t>2012-2013</a:t>
                      </a:r>
                      <a:endParaRPr lang="ru-RU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Calibri"/>
                        </a:rPr>
                        <a:t>64,2</a:t>
                      </a:r>
                      <a:endParaRPr lang="ru-RU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Calibri"/>
                        </a:rPr>
                        <a:t>100%</a:t>
                      </a:r>
                      <a:endParaRPr lang="ru-RU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результатов тестирования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357297"/>
          <a:ext cx="8640960" cy="4881198"/>
        </p:xfrm>
        <a:graphic>
          <a:graphicData uri="http://schemas.openxmlformats.org/drawingml/2006/table">
            <a:tbl>
              <a:tblPr/>
              <a:tblGrid>
                <a:gridCol w="1412474"/>
                <a:gridCol w="1603373"/>
                <a:gridCol w="2369725"/>
                <a:gridCol w="1652015"/>
                <a:gridCol w="1603373"/>
              </a:tblGrid>
              <a:tr h="23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уч.год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Средний балл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по России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Средний балл по Пензенской области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Средний балл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по г. Пензе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Средний балл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по школе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2012-2013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63,4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63,7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66,5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64,2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2013-2014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62,5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60,9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65,1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65,1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2014-2015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65,2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67,3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69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63,4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3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260648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Средний балл ЕГЭ по математике и русскому языку в 2011–2015 гг.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700808"/>
          <a:ext cx="8496942" cy="4608512"/>
        </p:xfrm>
        <a:graphic>
          <a:graphicData uri="http://schemas.openxmlformats.org/drawingml/2006/table">
            <a:tbl>
              <a:tblPr/>
              <a:tblGrid>
                <a:gridCol w="2595606"/>
                <a:gridCol w="1212100"/>
                <a:gridCol w="1314421"/>
                <a:gridCol w="1314421"/>
                <a:gridCol w="1051186"/>
                <a:gridCol w="1009208"/>
              </a:tblGrid>
              <a:tr h="12618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Общеобразовательное учреждение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тестовый балл (русский язык + математика)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СОШ № 19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51,44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64,50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62,41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53,62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58,60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9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Среднегородской тестовый балл (русский язык+математика)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54,97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61,26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56,78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56,90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28794" y="57148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Предметы по выбору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1628802"/>
          <a:ext cx="7632848" cy="4032445"/>
        </p:xfrm>
        <a:graphic>
          <a:graphicData uri="http://schemas.openxmlformats.org/drawingml/2006/table">
            <a:tbl>
              <a:tblPr/>
              <a:tblGrid>
                <a:gridCol w="1840938"/>
                <a:gridCol w="992428"/>
                <a:gridCol w="809532"/>
                <a:gridCol w="1349223"/>
                <a:gridCol w="1532116"/>
                <a:gridCol w="1108611"/>
              </a:tblGrid>
              <a:tr h="1344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Предметы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Кол-во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выбравших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% от выпускников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Успешность преодоления мин.порога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Минимальный балл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Средний балл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Биология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35,2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83,8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36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48,8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Химия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11,7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36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57,5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Обществознание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5,8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42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52,9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История России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11,7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66,7%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32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51,5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Физика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23,5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36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42,5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Литература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11,7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32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61,5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1670" y="428604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1" y="1484785"/>
          <a:ext cx="7848870" cy="4104456"/>
        </p:xfrm>
        <a:graphic>
          <a:graphicData uri="http://schemas.openxmlformats.org/drawingml/2006/table">
            <a:tbl>
              <a:tblPr/>
              <a:tblGrid>
                <a:gridCol w="1282997"/>
                <a:gridCol w="1456396"/>
                <a:gridCol w="2152500"/>
                <a:gridCol w="1500581"/>
                <a:gridCol w="1456396"/>
              </a:tblGrid>
              <a:tr h="2052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Calibri"/>
                        </a:rPr>
                        <a:t>уч.год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Средний балл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 по России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Средний балл по Пензенской области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Средний балл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 по г. Пензе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Средний балл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 по школе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2012-2013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58,6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66,4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67,8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60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2013-2014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54,3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59,1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63,3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57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2014-2015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59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64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48,8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1736" y="714356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1928803"/>
          <a:ext cx="7215237" cy="4071964"/>
        </p:xfrm>
        <a:graphic>
          <a:graphicData uri="http://schemas.openxmlformats.org/drawingml/2006/table">
            <a:tbl>
              <a:tblPr/>
              <a:tblGrid>
                <a:gridCol w="1179421"/>
                <a:gridCol w="1338823"/>
                <a:gridCol w="1978730"/>
                <a:gridCol w="1379440"/>
                <a:gridCol w="1338823"/>
              </a:tblGrid>
              <a:tr h="1649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по Пензенской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г. Пензе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2014=2015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00232" y="642918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714488"/>
          <a:ext cx="7286675" cy="3643338"/>
        </p:xfrm>
        <a:graphic>
          <a:graphicData uri="http://schemas.openxmlformats.org/drawingml/2006/table">
            <a:tbl>
              <a:tblPr/>
              <a:tblGrid>
                <a:gridCol w="1191098"/>
                <a:gridCol w="1352079"/>
                <a:gridCol w="1998321"/>
                <a:gridCol w="1393098"/>
                <a:gridCol w="1352079"/>
              </a:tblGrid>
              <a:tr h="1821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уч.год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по Пензенской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г. Пензе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00232" y="714356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857365"/>
          <a:ext cx="7786742" cy="3500461"/>
        </p:xfrm>
        <a:graphic>
          <a:graphicData uri="http://schemas.openxmlformats.org/drawingml/2006/table">
            <a:tbl>
              <a:tblPr/>
              <a:tblGrid>
                <a:gridCol w="1272841"/>
                <a:gridCol w="1444869"/>
                <a:gridCol w="2135461"/>
                <a:gridCol w="1488702"/>
                <a:gridCol w="1444869"/>
              </a:tblGrid>
              <a:tr h="1750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по Пензенской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г. Пензе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2014=2015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5984" y="785794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928802"/>
          <a:ext cx="7858179" cy="3857652"/>
        </p:xfrm>
        <a:graphic>
          <a:graphicData uri="http://schemas.openxmlformats.org/drawingml/2006/table">
            <a:tbl>
              <a:tblPr/>
              <a:tblGrid>
                <a:gridCol w="1284518"/>
                <a:gridCol w="1458124"/>
                <a:gridCol w="2155053"/>
                <a:gridCol w="1502360"/>
                <a:gridCol w="1458124"/>
              </a:tblGrid>
              <a:tr h="1928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ч.год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по Пензенской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г. Пензе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2014-2015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820891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Подготовка школы на переход основного общего образования на ФГОС: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/>
              <a:t>ШАГ №1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Создание рабочей группы для разработки и управления программой изменений и дополнений образовательной системы школы.</a:t>
            </a:r>
          </a:p>
          <a:p>
            <a:pPr lvl="0"/>
            <a:r>
              <a:rPr lang="ru-RU" b="1" dirty="0"/>
              <a:t>ШАГ №2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Определение изменений и дополнений в образовательную систему.</a:t>
            </a:r>
          </a:p>
          <a:p>
            <a:pPr lvl="0"/>
            <a:r>
              <a:rPr lang="ru-RU" b="1" dirty="0"/>
              <a:t>ШАГ №3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Разработка Основной образовательной программы. Разработка единичных проектов изменений в сводную программу изменений и дополнений.</a:t>
            </a:r>
          </a:p>
          <a:p>
            <a:pPr lvl="0"/>
            <a:r>
              <a:rPr lang="ru-RU" b="1" dirty="0"/>
              <a:t>ШАГ №4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План-график мероприятий по обеспечению введения Федерального государственного образовательного стандарта основного общего образования на 2014-2015г.г.</a:t>
            </a:r>
          </a:p>
          <a:p>
            <a:pPr lvl="0"/>
            <a:r>
              <a:rPr lang="ru-RU" b="1" dirty="0"/>
              <a:t>ШАГ № 5 </a:t>
            </a:r>
            <a:endParaRPr lang="ru-RU" dirty="0"/>
          </a:p>
          <a:p>
            <a:r>
              <a:rPr lang="ru-RU" dirty="0"/>
              <a:t>Разработка модели внеурочной деятельности, позволяющей избежать перегрузки обучающихся (модель дополнительного образования).</a:t>
            </a:r>
          </a:p>
          <a:p>
            <a:pPr lvl="0"/>
            <a:r>
              <a:rPr lang="ru-RU" b="1" dirty="0"/>
              <a:t>ШАГ №6</a:t>
            </a:r>
          </a:p>
          <a:p>
            <a:pPr lvl="0"/>
            <a:r>
              <a:rPr lang="ru-RU" dirty="0"/>
              <a:t>Контроль реализации запланированных изменений в образовательной системе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3108" y="571480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5" y="1785925"/>
          <a:ext cx="7500990" cy="3786215"/>
        </p:xfrm>
        <a:graphic>
          <a:graphicData uri="http://schemas.openxmlformats.org/drawingml/2006/table">
            <a:tbl>
              <a:tblPr/>
              <a:tblGrid>
                <a:gridCol w="1226131"/>
                <a:gridCol w="1391846"/>
                <a:gridCol w="2057095"/>
                <a:gridCol w="1434072"/>
                <a:gridCol w="1391846"/>
              </a:tblGrid>
              <a:tr h="1893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уч.год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по Пензенской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г. Пензе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2014=2015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2" y="1214424"/>
          <a:ext cx="8572557" cy="5286413"/>
        </p:xfrm>
        <a:graphic>
          <a:graphicData uri="http://schemas.openxmlformats.org/drawingml/2006/table">
            <a:tbl>
              <a:tblPr/>
              <a:tblGrid>
                <a:gridCol w="1996473"/>
                <a:gridCol w="596524"/>
                <a:gridCol w="596524"/>
                <a:gridCol w="597419"/>
                <a:gridCol w="597419"/>
                <a:gridCol w="598314"/>
                <a:gridCol w="598314"/>
                <a:gridCol w="598314"/>
                <a:gridCol w="598314"/>
                <a:gridCol w="598314"/>
                <a:gridCol w="598314"/>
                <a:gridCol w="598314"/>
              </a:tblGrid>
              <a:tr h="660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Предметы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0-9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10-19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20-29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30-39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40-49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50-59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60-69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70-79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80-89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90-99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Русский язык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Математика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Литература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Биология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ИКТ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География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Химия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Обществознание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История России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Физика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+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Английский язык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480" y="357166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Рейтинг результатов тестирования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9296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состояние подготовки к итоговой аттестации уч-ся  9,11 классов, организация подготовки к экзаменам и проведение государственной (итоговой) аттестации в основном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удовлетворительное,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ЕГЭ свидетельствуют 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недостаточном системном подходе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подготовке учащихся старших классов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математике, а также низкой мотивации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амих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обучающихся.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Состояние подготовки по предметам по выбору свидетельствует о недостаточно осознанном подходе выпускников к выбору предметов, вузов, низкой учебной мотивации и, как следствие, некачественной подготовке.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57166"/>
          <a:ext cx="8572560" cy="6072230"/>
        </p:xfrm>
        <a:graphic>
          <a:graphicData uri="http://schemas.openxmlformats.org/drawingml/2006/table">
            <a:tbl>
              <a:tblPr/>
              <a:tblGrid>
                <a:gridCol w="4159541"/>
                <a:gridCol w="4413019"/>
              </a:tblGrid>
              <a:tr h="33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Проблемные моменты деятельности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Перспективы работы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734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1.Низкий уровень подготовки выпускников по всем предметам, но особенно по математике (возможно учителю обратить внимание на качество урока, его насыщенность, недостаточный процент посещения элективных курсов ,отсутствие платных занятий, что ведет к недостаточному уровню индивидуальной работы с обучающимися)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2.Недостаточный контроль со стороны администрации за работой МО учителей-предметников в плане подготовки выпускников к ЕГЭ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3.Непродуманное выставление учителями контрольных оценок за первое полугодие в 10 классе, формальный допуск выпускников к сдаче предметов по выбору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4.Недостоаточно строгий набор учащихся в 10 класс, в результате чего обучение на средней ступени продолжают учащиеся со слабой базовой подготовкой и низким уровнем учебной мотивации, не имеющие возможности успешно сдать ЕГЭ в 11 классе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Усилить работу по профилактике неуспеваемости в 10 классе с целью повышения качества государственной (итоговой) аттестации на выпуске.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2.Провести глубокий анализ результатов ЕГЭ по русскому языку, математике, физике, истории  на МО и разработать кардинальные меры по повышению рейтинга школы по среднему экзаменационному баллу на ЕГЭ в будущем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3.По результатам  промежуточных  контрольных работ проводить тщательный анализ, отрабатывать неудовлетворительные результаты в индивидуальном порядке.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Тщательно отбирать задания для контрольных тестирований, дифференцировать по уровню сложности, включать тестовый материал в индивидуальные карточки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ежеурочно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6. Доводить до автоматизма решение простых задач.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7.Не допускать к сдаче ЕГЭ по предметам по выбору выпускников с низкими результатами обучения по результатам промежуточной аттестации.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Усилить работу с родителями детей «группы риска».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9.Открыть платные образовательные услуги по  дополнительной подготовке  к экзаменам.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642917"/>
          <a:ext cx="9108503" cy="6230007"/>
        </p:xfrm>
        <a:graphic>
          <a:graphicData uri="http://schemas.openxmlformats.org/drawingml/2006/table">
            <a:tbl>
              <a:tblPr/>
              <a:tblGrid>
                <a:gridCol w="1183896"/>
                <a:gridCol w="4306269"/>
                <a:gridCol w="1372056"/>
                <a:gridCol w="1235527"/>
                <a:gridCol w="1010755"/>
              </a:tblGrid>
              <a:tr h="5866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профессиональной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образовательной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организации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Факультет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27669" marR="27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27669" marR="27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27669" marR="27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rowSpan="1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Высшее профессиональное образование</a:t>
                      </a:r>
                    </a:p>
                  </a:txBody>
                  <a:tcPr marL="27669" marR="27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ПГСХА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ПГТА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ПГПУ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ПГУ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:1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(мединстит.)+ 3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ПАИИ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РГУИТП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ВЗФИ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ПГУАС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СПГУТА (Санкт-Петербург)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РГУ(Санкт-Петербург)им. Герцена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МГУПИ (Москва)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МИФи С(Москва)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ПМИЭИ права (Санкт-Петербург)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Саратовский государств. мед. универс.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Саратовский юридический университет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профессиональное образование</a:t>
                      </a:r>
                    </a:p>
                  </a:txBody>
                  <a:tcPr marL="27669" marR="27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ПГПК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ПХУ им. Савицкого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ПМК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Приборостроительный колледж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Пенз. муз. училище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7669" marR="27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27669" marR="27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214290"/>
            <a:ext cx="831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Трудоустройство выпускников за последние 4 года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77867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выполнения комплексных работ за 2014-2015 год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42988"/>
          <a:ext cx="8358247" cy="5286409"/>
        </p:xfrm>
        <a:graphic>
          <a:graphicData uri="http://schemas.openxmlformats.org/drawingml/2006/table">
            <a:tbl>
              <a:tblPr/>
              <a:tblGrid>
                <a:gridCol w="1110823"/>
                <a:gridCol w="1741338"/>
                <a:gridCol w="2381458"/>
                <a:gridCol w="1552708"/>
                <a:gridCol w="1571920"/>
              </a:tblGrid>
              <a:tr h="799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Без ошибок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Базовый и повышенный уровень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Базовый уровень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Не освоили программу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21,7%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47,8%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39,1%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6,3%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5,3%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14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результаты освоения ООП НОО (1-4 классы)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(успешность выполнения комплексных работ за 2014-2015 год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качество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УУД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в%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3" y="1428733"/>
          <a:ext cx="8286810" cy="5196088"/>
        </p:xfrm>
        <a:graphic>
          <a:graphicData uri="http://schemas.openxmlformats.org/drawingml/2006/table">
            <a:tbl>
              <a:tblPr/>
              <a:tblGrid>
                <a:gridCol w="862505"/>
                <a:gridCol w="916316"/>
                <a:gridCol w="916316"/>
                <a:gridCol w="916316"/>
                <a:gridCol w="916316"/>
                <a:gridCol w="920926"/>
                <a:gridCol w="980887"/>
                <a:gridCol w="980887"/>
                <a:gridCol w="876341"/>
              </a:tblGrid>
              <a:tr h="60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Коммуникативные УУД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Регулятивные УУД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Познавательные УУД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Успешность выполнения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комплексной работы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полугодие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полугодие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полугодие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полугодие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полугодие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полугодие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полугодие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полугодие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1а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1б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результат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2а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2б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2в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результат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3а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3б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результат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4а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4б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58%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результат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результат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Сравнительная таблица успешности и проблем при формировании регулятивных УУД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714490"/>
          <a:ext cx="8143932" cy="4429158"/>
        </p:xfrm>
        <a:graphic>
          <a:graphicData uri="http://schemas.openxmlformats.org/drawingml/2006/table">
            <a:tbl>
              <a:tblPr/>
              <a:tblGrid>
                <a:gridCol w="2341440"/>
                <a:gridCol w="3125326"/>
                <a:gridCol w="2677166"/>
              </a:tblGrid>
              <a:tr h="885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Успешно сформированы (85-100%)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Проблемы при формировании  (ниже 60%)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Результаты предыдущего мониторинга (2014 год)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1 класс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75%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12%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88%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2 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76%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9%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91%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67%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28%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70%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20%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80%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428604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Сравнительная таблица успешности и проблем при формировании познавательных УУД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09" y="1785924"/>
          <a:ext cx="7643866" cy="4205878"/>
        </p:xfrm>
        <a:graphic>
          <a:graphicData uri="http://schemas.openxmlformats.org/drawingml/2006/table">
            <a:tbl>
              <a:tblPr/>
              <a:tblGrid>
                <a:gridCol w="2731752"/>
                <a:gridCol w="2731752"/>
                <a:gridCol w="2180362"/>
              </a:tblGrid>
              <a:tr h="749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Успешно сформированы (85-100%)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Проблемы при формировании  (ниже 60%)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Результаты предыдущего мониторинга (2014год)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0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78%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12%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86%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3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2 класс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78%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10%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90%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3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3 класс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67%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24%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76%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0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72%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Calibri"/>
                        </a:rPr>
                        <a:t>20%</a:t>
                      </a:r>
                      <a:endParaRPr lang="ru-RU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80%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14546" y="500042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Учебная мотивация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4" y="1285859"/>
          <a:ext cx="7643867" cy="4714909"/>
        </p:xfrm>
        <a:graphic>
          <a:graphicData uri="http://schemas.openxmlformats.org/drawingml/2006/table">
            <a:tbl>
              <a:tblPr/>
              <a:tblGrid>
                <a:gridCol w="1571638"/>
                <a:gridCol w="694679"/>
                <a:gridCol w="683661"/>
                <a:gridCol w="684626"/>
                <a:gridCol w="720355"/>
                <a:gridCol w="684626"/>
                <a:gridCol w="684626"/>
                <a:gridCol w="684626"/>
                <a:gridCol w="579843"/>
                <a:gridCol w="655187"/>
              </a:tblGrid>
              <a:tr h="58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1а%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1б%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2а%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сформирован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3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214290"/>
            <a:ext cx="6948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работы школы в 2014– 2015 учебном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628800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№1 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«Дробно-рейтинговая оценка»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 2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«Оценка по поведению»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 3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работы по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технологическому направлению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 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«Читающая школа»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№ 5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программ «Успешный ученик» и « Самый классный класс».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№ 6: Создание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проектной лаборатории «Созидание и творчество». 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№ 7: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«Обучение через предпринимательство»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1" y="1857365"/>
          <a:ext cx="7000924" cy="4143403"/>
        </p:xfrm>
        <a:graphic>
          <a:graphicData uri="http://schemas.openxmlformats.org/drawingml/2006/table">
            <a:tbl>
              <a:tblPr/>
              <a:tblGrid>
                <a:gridCol w="1500197"/>
                <a:gridCol w="635662"/>
                <a:gridCol w="644307"/>
                <a:gridCol w="518722"/>
                <a:gridCol w="645217"/>
                <a:gridCol w="645217"/>
                <a:gridCol w="645217"/>
                <a:gridCol w="602446"/>
                <a:gridCol w="645217"/>
                <a:gridCol w="518722"/>
              </a:tblGrid>
              <a:tr h="4736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сформирован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52" y="785794"/>
            <a:ext cx="6429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ставить и сохранять учебную цель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57148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планировать свою учебную деятельность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08" y="1500173"/>
          <a:ext cx="7715307" cy="4357718"/>
        </p:xfrm>
        <a:graphic>
          <a:graphicData uri="http://schemas.openxmlformats.org/drawingml/2006/table">
            <a:tbl>
              <a:tblPr/>
              <a:tblGrid>
                <a:gridCol w="1642750"/>
                <a:gridCol w="711056"/>
                <a:gridCol w="710053"/>
                <a:gridCol w="571652"/>
                <a:gridCol w="711056"/>
                <a:gridCol w="711056"/>
                <a:gridCol w="711056"/>
                <a:gridCol w="663920"/>
                <a:gridCol w="711056"/>
                <a:gridCol w="571652"/>
              </a:tblGrid>
              <a:tr h="48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сформирован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571480"/>
          <a:ext cx="4517843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714744" y="2500306"/>
          <a:ext cx="4946471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71472" y="4357694"/>
          <a:ext cx="4732157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0009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Мониторинг качества реализации  ФГОС НОО в МБОУСОШ №19 г. Пензы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(1-4 классы)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142985"/>
          <a:ext cx="8786873" cy="5588129"/>
        </p:xfrm>
        <a:graphic>
          <a:graphicData uri="http://schemas.openxmlformats.org/drawingml/2006/table">
            <a:tbl>
              <a:tblPr/>
              <a:tblGrid>
                <a:gridCol w="469284"/>
                <a:gridCol w="402564"/>
                <a:gridCol w="609452"/>
                <a:gridCol w="319584"/>
                <a:gridCol w="889228"/>
                <a:gridCol w="810350"/>
                <a:gridCol w="732062"/>
                <a:gridCol w="469284"/>
                <a:gridCol w="469284"/>
                <a:gridCol w="445176"/>
                <a:gridCol w="555626"/>
                <a:gridCol w="639167"/>
                <a:gridCol w="639167"/>
                <a:gridCol w="1336645"/>
              </a:tblGrid>
              <a:tr h="87787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учителей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учителей, прошедших курсовую подготовку по ФГОС НОО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классов в школе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оценки качества  образования  в течение года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оценки качества  образования в течение года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05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сформированности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предметных  результатов (%)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 сформированностиметапредметных  результатов (%)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внеурочной деятельности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работы учителя по формированию личностных УУД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Коммуникативных УУД (%)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Регулятивных УУД (%)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Познавательных УУД (%)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часов в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неделю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Направления внеурочной деятельности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занятости учащихся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1-х классов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тесты, комплексные работы, самостоятельные, проверочные, творческие работы, диктанты, списывание, диагностические (интегрированные) работы, проверка техники чтения, проекты</a:t>
                      </a:r>
                    </a:p>
                  </a:txBody>
                  <a:tcPr marL="43979" marR="43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Предметные и метапредметные работы, самооценка, мониторинг УУД, мониторинг компонентов учебно деятельности, текущая и промежуточная аттестация, творческие проектные работы</a:t>
                      </a:r>
                    </a:p>
                  </a:txBody>
                  <a:tcPr marL="43979" marR="43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71,4%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72,3%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79,6%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спортивно-оздоровительные, общекультурные, </a:t>
                      </a: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общеинтеллектуальные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духовно-нравственные, социальные</a:t>
                      </a:r>
                    </a:p>
                  </a:txBody>
                  <a:tcPr marL="43979" marR="43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проектная деятельность, обучение моделирования устной и письменной речи, смысловое чтение, выбор источников информации, работа в группах, классные часы и беседы, приобщение к полезно общественной деятельности, экскурсии</a:t>
                      </a:r>
                    </a:p>
                  </a:txBody>
                  <a:tcPr marL="43979" marR="43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2-х классов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64,5%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71,5%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3-х классов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74,8%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8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4-х классов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72,6%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73,5%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785794"/>
            <a:ext cx="7888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 программы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предпрофильного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обучения в образовательном учреждении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подготовка учащихся  направлена на решение следующих задач: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помочь подростку определить личные жизненные планы, профессиональные интересы и в соответствии с ними выстроить алгоритм действия;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-сформировать положительное отношение к труду;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расширить знаний учащихся о мире профессий, о содержании профессиональной деятельности;</a:t>
            </a:r>
          </a:p>
          <a:p>
            <a:pPr>
              <a:buFontTx/>
              <a:buChar char="-"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оказать психолого-педагогическую поддержку;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работы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75656" y="5445224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стрелки , количество экскурсий -37, кол-во экскурсантов-439, процент обучающихся посетивших экскурсии – 97 %, 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39552" y="1052736"/>
          <a:ext cx="820891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26876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промышленный туризм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60648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работы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19672" y="1916832"/>
            <a:ext cx="12241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067944" y="1772816"/>
            <a:ext cx="288032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40152" y="1916832"/>
            <a:ext cx="93610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2924944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экскурсий -37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4293096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количество экскурсантов-439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3068960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процент обучающихся посетивших экскурсии – 97 </a:t>
            </a:r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0088" y="357188"/>
            <a:ext cx="8443912" cy="7969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effectLst/>
              </a:rPr>
              <a:t>Профильное образование  </a:t>
            </a:r>
            <a:r>
              <a:rPr lang="ru-RU" sz="2400" dirty="0" err="1" smtClean="0">
                <a:solidFill>
                  <a:srgbClr val="0000FF"/>
                </a:solidFill>
                <a:effectLst/>
              </a:rPr>
              <a:t>предпрофильной</a:t>
            </a:r>
            <a:r>
              <a:rPr lang="ru-RU" sz="2400" dirty="0" smtClean="0">
                <a:solidFill>
                  <a:srgbClr val="0000FF"/>
                </a:solidFill>
                <a:effectLst/>
              </a:rPr>
              <a:t> направленности </a:t>
            </a:r>
            <a:endParaRPr lang="ru-RU" sz="2400" dirty="0">
              <a:solidFill>
                <a:srgbClr val="0000FF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43063"/>
            <a:ext cx="8215313" cy="23574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4500" dirty="0" smtClean="0"/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1- 4 классах - развивающие занятия по выбору – внеурочная деятельность 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в 5 -7 классах - мягкое профилирование (пропедевтика) – факультативы, занятия в ЦТО.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8 - 9 классах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предпрофиль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- факультативы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в 10 классе технологический профиль – элективные курсы, сотрудничество с ВУЗами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СУЗами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b="1" dirty="0"/>
          </a:p>
        </p:txBody>
      </p:sp>
      <p:pic>
        <p:nvPicPr>
          <p:cNvPr id="14" name="Рисунок 13" descr="Neznaika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861048"/>
            <a:ext cx="2355174" cy="245735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1214414" y="3643314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4786322"/>
            <a:ext cx="2249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технологии с преподавателями ПГСХА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2928926" y="4143380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83768" y="5013176"/>
            <a:ext cx="2231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Университетские субботы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ПГУ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4964909" y="4036223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008" y="4869160"/>
            <a:ext cx="2592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научными руководителями ПГСХА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3571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ПРОФИЛЬНОЕ ОБРАЗОВАНИЕ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85723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5- 7 классы: Мягкое профилирование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000504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8-9 классы: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Предпрофиль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285860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технологического обучения в школе введены факультативные курсы:</a:t>
            </a:r>
          </a:p>
          <a:p>
            <a:pPr>
              <a:buFontTx/>
              <a:buChar char="-"/>
            </a:pPr>
            <a:r>
              <a:rPr lang="ru-RU" dirty="0" smtClean="0"/>
              <a:t>«Информатика и ИКТ»;</a:t>
            </a:r>
          </a:p>
          <a:p>
            <a:pPr>
              <a:buFontTx/>
              <a:buChar char="-"/>
            </a:pPr>
            <a:r>
              <a:rPr lang="ru-RU" dirty="0" smtClean="0"/>
              <a:t>«Проектная деятельность»;</a:t>
            </a:r>
          </a:p>
          <a:p>
            <a:pPr>
              <a:buFontTx/>
              <a:buChar char="-"/>
            </a:pPr>
            <a:r>
              <a:rPr lang="ru-RU" dirty="0" smtClean="0"/>
              <a:t>«Проектная деятельность в физико-математических науках»;</a:t>
            </a:r>
          </a:p>
          <a:p>
            <a:pPr>
              <a:buFontTx/>
              <a:buChar char="-"/>
            </a:pPr>
            <a:r>
              <a:rPr lang="ru-RU" dirty="0" smtClean="0"/>
              <a:t>«Робототехника» </a:t>
            </a:r>
            <a:r>
              <a:rPr lang="ru-RU" sz="1200" dirty="0" smtClean="0"/>
              <a:t>(с сентября 2015 года через внеурочную занятость)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«Юный токарь»;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596" y="4714884"/>
            <a:ext cx="5357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«Юный токарь»;</a:t>
            </a:r>
          </a:p>
          <a:p>
            <a:pPr>
              <a:buFontTx/>
              <a:buChar char="-"/>
            </a:pPr>
            <a:r>
              <a:rPr lang="ru-RU" dirty="0" smtClean="0"/>
              <a:t>«Проектная </a:t>
            </a:r>
            <a:r>
              <a:rPr lang="ru-RU" dirty="0" err="1" smtClean="0"/>
              <a:t>дятельность</a:t>
            </a:r>
            <a:r>
              <a:rPr lang="ru-RU" dirty="0" smtClean="0"/>
              <a:t>»;</a:t>
            </a:r>
          </a:p>
          <a:p>
            <a:pPr>
              <a:buFontTx/>
              <a:buChar char="-"/>
            </a:pPr>
            <a:r>
              <a:rPr lang="ru-RU" dirty="0" smtClean="0"/>
              <a:t>«Физика в задачах»;</a:t>
            </a:r>
          </a:p>
          <a:p>
            <a:pPr>
              <a:buFontTx/>
              <a:buChar char="-"/>
            </a:pPr>
            <a:r>
              <a:rPr lang="ru-RU" dirty="0" smtClean="0"/>
              <a:t>«Робототехника»;</a:t>
            </a:r>
            <a:r>
              <a:rPr lang="ru-RU" sz="1200" dirty="0" smtClean="0"/>
              <a:t>(с сентября 2015 года)</a:t>
            </a:r>
          </a:p>
          <a:p>
            <a:pPr>
              <a:buFontTx/>
              <a:buChar char="-"/>
            </a:pPr>
            <a:r>
              <a:rPr lang="ru-RU" dirty="0" smtClean="0"/>
              <a:t>«Компьютерная графика»</a:t>
            </a:r>
          </a:p>
          <a:p>
            <a:pPr>
              <a:buFontTx/>
              <a:buChar char="-"/>
            </a:pPr>
            <a:r>
              <a:rPr lang="ru-RU" dirty="0" smtClean="0"/>
              <a:t>«Юный токарь»;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pic>
        <p:nvPicPr>
          <p:cNvPr id="23" name="Рисунок 22" descr="shcool1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285860"/>
            <a:ext cx="3317720" cy="2214578"/>
          </a:xfrm>
          <a:prstGeom prst="rect">
            <a:avLst/>
          </a:prstGeom>
        </p:spPr>
      </p:pic>
      <p:pic>
        <p:nvPicPr>
          <p:cNvPr id="24" name="Рисунок 23" descr="IMG_1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929066"/>
            <a:ext cx="328614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68" y="85723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500042"/>
          <a:ext cx="8784976" cy="5958840"/>
        </p:xfrm>
        <a:graphic>
          <a:graphicData uri="http://schemas.openxmlformats.org/drawingml/2006/table">
            <a:tbl>
              <a:tblPr/>
              <a:tblGrid>
                <a:gridCol w="4104456"/>
                <a:gridCol w="4680520"/>
              </a:tblGrid>
              <a:tr h="638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Проблемные моменты деятельности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Перспективы работы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933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Еще недостаточный уровень функционирования по-настоящему инновационной образовательной среды, единичные результаты участия школьников и педагогов в проектах и конкурсах технической направленности.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Непродуктивно используется материально-техническая база школы;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неэффективно распределены часы внеурочной занятости( незначительная часть времени отводится занятиям технологического направления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продолжить работу по углублению и расширению технологического образования обучающихся,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активизировать  работу по привлечению одаренных детей к  участию в конкурсах технологической направленности,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совершенствовать работу по организации проектной деятельности через внеурочную занятость;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использовать материально-техническую базу школы для развития технологического направления.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63860"/>
            <a:ext cx="84249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Школой  были поставлены следующие задачи</a:t>
            </a:r>
            <a:r>
              <a:rPr lang="ru-RU" b="1" dirty="0"/>
              <a:t>: </a:t>
            </a:r>
            <a:endParaRPr lang="ru-RU" b="1" dirty="0" smtClean="0"/>
          </a:p>
          <a:p>
            <a:pPr algn="ctr"/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качества образования учащихся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совершенствование технологий управления образовательным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эффективной среды для развития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универсальных учебных действий, обновление содержания образования, повышение качества урока и совершенствование системы мониторинга образовательной среды в соответствии с ФГОС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педагогического мастерства по овладению современными образовательными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по формированию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здоровьесохраняющей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системы образовательного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профильного обучения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старшеклассников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технологического образования учащихся и  обучение через предпринимательство через  проектно-исследовательскую 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системы платных дополнительных образовательных услуг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всестороннего развития личности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углубленного изучения учебных предметов в соответствии с направлениями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подготовки, выбранной обучающимися и их родителями  (физика, математика, иностранный язык ) через факультативы, внеурочную занятость,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допобразование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786" y="857232"/>
            <a:ext cx="74295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системы поддержки одаренных и талантливых детей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рамках реализации программы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«Одаренные дети»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2014-2015 учебном году</a:t>
            </a:r>
          </a:p>
          <a:p>
            <a:r>
              <a:rPr lang="ru-RU" dirty="0" smtClean="0"/>
              <a:t>                     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95  конкурсов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учащихся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-Муниципального уровня  25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-Регионального уровня  5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-Всероссийского уровня  26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-Международного уровня 4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-Спортивные соревнования 10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3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4" y="1285859"/>
          <a:ext cx="8286809" cy="500066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006809"/>
                <a:gridCol w="653026"/>
                <a:gridCol w="876635"/>
                <a:gridCol w="783200"/>
                <a:gridCol w="783200"/>
                <a:gridCol w="1071748"/>
                <a:gridCol w="1071748"/>
                <a:gridCol w="875947"/>
                <a:gridCol w="1164496"/>
              </a:tblGrid>
              <a:tr h="1615830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/>
                        <a:t>Уч.год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детей- победителей и призеров по уровням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Всего одаренных детей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Количество педагогов, подготовивших победителей и призеров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Всего учителей, подготовивших одаренных детей 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</a:tr>
              <a:tr h="2019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Начальное общее образование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Основное общее образование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Средне общее образование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Начальное общее образование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Основное общее образование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Средне общее образование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5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2013-2014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</a:tr>
              <a:tr h="6825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2014-2015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7290" y="500042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Одаренные дети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Отчет о проведении Всероссийской олимпиады за три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2907454"/>
              </p:ext>
            </p:extLst>
          </p:nvPr>
        </p:nvGraphicFramePr>
        <p:xfrm>
          <a:off x="428596" y="1357298"/>
          <a:ext cx="8286810" cy="2825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023945"/>
                <a:gridCol w="1023945"/>
                <a:gridCol w="1023945"/>
                <a:gridCol w="1023945"/>
                <a:gridCol w="1023945"/>
                <a:gridCol w="1023945"/>
              </a:tblGrid>
              <a:tr h="378387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показателей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участников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Победители и призеры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2012</a:t>
                      </a:r>
                      <a:endParaRPr lang="ru-RU" b="1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2013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2012</a:t>
                      </a:r>
                      <a:endParaRPr lang="ru-RU" b="1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2013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054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Школьный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118</a:t>
                      </a:r>
                      <a:endParaRPr lang="ru-RU" sz="2000" b="0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124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146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44</a:t>
                      </a:r>
                      <a:endParaRPr lang="ru-RU" sz="2000" b="0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42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56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Муниципальный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-</a:t>
                      </a:r>
                      <a:endParaRPr lang="ru-RU" sz="2000" b="0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9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12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-</a:t>
                      </a:r>
                      <a:endParaRPr lang="ru-RU" sz="2000" b="0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2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380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Региональный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-</a:t>
                      </a:r>
                      <a:endParaRPr lang="ru-RU" sz="2000" b="0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-</a:t>
                      </a:r>
                      <a:endParaRPr lang="ru-RU" sz="2000" b="0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4214818"/>
            <a:ext cx="85011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Стрельцова</a:t>
            </a:r>
            <a:r>
              <a:rPr lang="ru-RU" sz="1600" b="1" dirty="0" smtClean="0"/>
              <a:t> Анастасия </a:t>
            </a:r>
            <a:r>
              <a:rPr lang="ru-RU" dirty="0" smtClean="0"/>
              <a:t>– </a:t>
            </a:r>
            <a:r>
              <a:rPr lang="ru-RU" sz="1600" dirty="0" smtClean="0"/>
              <a:t>победитель олимпиады по ОБЖ (2014 всероссийский уровень)</a:t>
            </a:r>
          </a:p>
          <a:p>
            <a:r>
              <a:rPr lang="ru-RU" sz="1600" b="1" dirty="0" smtClean="0"/>
              <a:t>Утина Анастасия </a:t>
            </a:r>
            <a:r>
              <a:rPr lang="ru-RU" sz="1600" dirty="0" smtClean="0"/>
              <a:t>– 2 место в олимпиаде по ОБЖ (2015 региональный уровень)</a:t>
            </a:r>
          </a:p>
          <a:p>
            <a:r>
              <a:rPr lang="ru-RU" sz="1600" b="1" dirty="0" err="1" smtClean="0"/>
              <a:t>Алейникова</a:t>
            </a:r>
            <a:r>
              <a:rPr lang="ru-RU" sz="1600" b="1" dirty="0" smtClean="0"/>
              <a:t> Анжелика </a:t>
            </a:r>
            <a:r>
              <a:rPr lang="ru-RU" sz="1600" dirty="0" smtClean="0"/>
              <a:t>– 5 место в олимпиаде по ОБЖ (2015 региональный уровень)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Олимпиада школьников «Будущие исследователи – будущее науки »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( январь 2015г. ПГУ)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500174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Ученики нашей школы под руководством учителей математики и физики успешно прошли заочный тур олимпиады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2500306"/>
          <a:ext cx="7286675" cy="382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2643206"/>
                <a:gridCol w="1571636"/>
                <a:gridCol w="1214446"/>
                <a:gridCol w="1357321"/>
              </a:tblGrid>
              <a:tr h="45541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Фамилия,</a:t>
                      </a:r>
                      <a:r>
                        <a:rPr lang="ru-RU" baseline="0" dirty="0" smtClean="0"/>
                        <a:t> имя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баллов</a:t>
                      </a:r>
                      <a:endParaRPr lang="ru-RU" dirty="0"/>
                    </a:p>
                  </a:txBody>
                  <a:tcPr/>
                </a:tc>
              </a:tr>
              <a:tr h="45541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Корягина</a:t>
                      </a:r>
                      <a:r>
                        <a:rPr lang="ru-RU" dirty="0" smtClean="0"/>
                        <a:t> Татьяна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</a:tr>
              <a:tr h="45541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Копылова Яна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</a:tr>
              <a:tr h="45541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Хомяков Тарас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</a:t>
                      </a:r>
                      <a:endParaRPr lang="ru-RU" dirty="0"/>
                    </a:p>
                  </a:txBody>
                  <a:tcPr anchor="ctr"/>
                </a:tc>
              </a:tr>
              <a:tr h="45541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Калашникова</a:t>
                      </a:r>
                      <a:r>
                        <a:rPr lang="ru-RU" baseline="0" dirty="0" smtClean="0"/>
                        <a:t> Ирина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</a:tr>
              <a:tr h="45541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Хайрова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Алсу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 anchor="ctr"/>
                </a:tc>
              </a:tr>
              <a:tr h="455417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Антонян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Сюзанна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</a:tr>
              <a:tr h="455417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Коннов</a:t>
                      </a:r>
                      <a:r>
                        <a:rPr lang="ru-RU" dirty="0" smtClean="0"/>
                        <a:t> Илья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57166"/>
          <a:ext cx="8572560" cy="6204204"/>
        </p:xfrm>
        <a:graphic>
          <a:graphicData uri="http://schemas.openxmlformats.org/drawingml/2006/table">
            <a:tbl>
              <a:tblPr/>
              <a:tblGrid>
                <a:gridCol w="4000528"/>
                <a:gridCol w="4572032"/>
              </a:tblGrid>
              <a:tr h="28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Проблемные моменты деятельности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Перспективы работы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21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1.Низкий уровень подготовки выступающих по предметам естественно- научного цикла, иностранному языку.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задания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школьног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не соответствуют уровню олимпиадных заданий.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3.Подготовка к олимпиадам носит не системный характер, уровень подготовки обучающихся низкий.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 Отсутствие методической поддержки по данной проблеме.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5.Недостаточный контроль со стороны администрации за работой МО учителей-предметников в плане подготовки к школьному и муниципальному этапам.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6.Формальный набор учащихся в команду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олимпиадников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Составить банк интеллектуально способных детей по каждой параллели каждого предмета.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Руководителям МО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продиагностировать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банк заданий олимпиадного характера.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 Начинать подготовку к олимпиаде с начала учебного года и вести ее систематически.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4.Открыть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курсы по выбору для развития творческих способностей детей и открыть отряды для одаренных детей на период зимнего и летнего лагеря.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5.Составить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индивидуальную программу подготовки к олимпиаде для каждого учащегося, отражающую его специфическую траекторию движения от незнания к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знанию, от практики до творчества.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6.Через внеурочную и урочную деятельность у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делить внимание совершенствованию и развитию у детей экспериментальных навыков, умений применять знания в нестандартной ситуации, самостоятельно моделировать свою поисковую деятельность при решении экспериментальных задач.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7.При подготовке к олимпиаде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учителю использовать все имеющиеся в его распоряжении возможности: уроки-эксперименты, уроки -практикумы, эксперимент в школьном кабинете и т.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9286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НПК 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000108"/>
          <a:ext cx="8286807" cy="559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524"/>
                <a:gridCol w="2469499"/>
                <a:gridCol w="1571636"/>
                <a:gridCol w="3286148"/>
              </a:tblGrid>
              <a:tr h="5917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Годы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Секция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Класс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Поощрение</a:t>
                      </a:r>
                      <a:endParaRPr lang="ru-RU" sz="1600" dirty="0"/>
                    </a:p>
                  </a:txBody>
                  <a:tcPr anchor="ctr"/>
                </a:tc>
              </a:tr>
              <a:tr h="9633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«Малая Родина»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4Б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Номинация «Практическая значимость»</a:t>
                      </a:r>
                      <a:endParaRPr lang="ru-RU" sz="1400" dirty="0"/>
                    </a:p>
                  </a:txBody>
                  <a:tcPr anchor="ctr"/>
                </a:tc>
              </a:tr>
              <a:tr h="9945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Номинация «Наша надежда»</a:t>
                      </a:r>
                    </a:p>
                  </a:txBody>
                  <a:tcPr anchor="ctr"/>
                </a:tc>
              </a:tr>
              <a:tr h="10354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Математика</a:t>
                      </a:r>
                    </a:p>
                    <a:p>
                      <a:pPr algn="l"/>
                      <a:endParaRPr lang="ru-RU" sz="1400" dirty="0" smtClean="0"/>
                    </a:p>
                    <a:p>
                      <a:pPr algn="l"/>
                      <a:r>
                        <a:rPr lang="ru-RU" sz="1400" dirty="0" smtClean="0"/>
                        <a:t>«Я исследую мир»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11А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Номинация «</a:t>
                      </a:r>
                      <a:r>
                        <a:rPr lang="ru-RU" sz="1400" dirty="0" err="1" smtClean="0"/>
                        <a:t>Метапредметный</a:t>
                      </a:r>
                      <a:r>
                        <a:rPr lang="ru-RU" sz="1400" dirty="0" smtClean="0"/>
                        <a:t> характер исследования»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3 место</a:t>
                      </a:r>
                      <a:endParaRPr lang="ru-RU" sz="1400" dirty="0"/>
                    </a:p>
                  </a:txBody>
                  <a:tcPr/>
                </a:tc>
              </a:tr>
              <a:tr h="18441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«Я исследую мир»</a:t>
                      </a:r>
                    </a:p>
                    <a:p>
                      <a:pPr algn="l"/>
                      <a:r>
                        <a:rPr lang="ru-RU" sz="1400" dirty="0" smtClean="0"/>
                        <a:t>«Вместе весело шагать»</a:t>
                      </a:r>
                    </a:p>
                    <a:p>
                      <a:pPr algn="l"/>
                      <a:r>
                        <a:rPr lang="ru-RU" sz="1400" dirty="0" smtClean="0"/>
                        <a:t>«Что было до нас»</a:t>
                      </a:r>
                    </a:p>
                    <a:p>
                      <a:pPr algn="l"/>
                      <a:r>
                        <a:rPr lang="ru-RU" sz="1400" dirty="0" smtClean="0"/>
                        <a:t>Биология</a:t>
                      </a:r>
                    </a:p>
                    <a:p>
                      <a:pPr algn="l"/>
                      <a:r>
                        <a:rPr lang="ru-RU" sz="1400" dirty="0" smtClean="0"/>
                        <a:t>Математика</a:t>
                      </a:r>
                    </a:p>
                    <a:p>
                      <a:pPr algn="l"/>
                      <a:r>
                        <a:rPr lang="ru-RU" sz="1400" dirty="0" smtClean="0"/>
                        <a:t>Лингвистика</a:t>
                      </a:r>
                    </a:p>
                    <a:p>
                      <a:pPr algn="l"/>
                      <a:endParaRPr lang="ru-RU" sz="1400" dirty="0" smtClean="0"/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4А</a:t>
                      </a:r>
                    </a:p>
                    <a:p>
                      <a:pPr algn="ctr"/>
                      <a:r>
                        <a:rPr lang="ru-RU" sz="1400" dirty="0" smtClean="0"/>
                        <a:t>3Б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Лауреаты и номинанты , участники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00840.JPG"/>
          <p:cNvPicPr>
            <a:picLocks noChangeAspect="1"/>
          </p:cNvPicPr>
          <p:nvPr/>
        </p:nvPicPr>
        <p:blipFill>
          <a:blip r:embed="rId2" cstate="print"/>
          <a:srcRect r="8641"/>
          <a:stretch>
            <a:fillRect/>
          </a:stretch>
        </p:blipFill>
        <p:spPr>
          <a:xfrm>
            <a:off x="285720" y="2357430"/>
            <a:ext cx="4500594" cy="3694725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357166"/>
            <a:ext cx="46434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Times New Roman" pitchFamily="18" charset="0"/>
              </a:rPr>
              <a:t>XIX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Times New Roman" pitchFamily="18" charset="0"/>
              </a:rPr>
              <a:t> научно–практическая конференция школьников города Пензы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Times New Roman" pitchFamily="18" charset="0"/>
              </a:rPr>
              <a:t>(6 февраля 2015г.)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57752" y="428604"/>
          <a:ext cx="4000528" cy="6072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747353"/>
                <a:gridCol w="752845"/>
              </a:tblGrid>
              <a:tr h="73864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секции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Кол-во работ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Кол-во участников</a:t>
                      </a:r>
                      <a:endParaRPr lang="ru-RU" sz="1100" dirty="0"/>
                    </a:p>
                  </a:txBody>
                  <a:tcPr/>
                </a:tc>
              </a:tr>
              <a:tr h="6618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Вместе весело шагать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нач.кл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.)</a:t>
                      </a:r>
                      <a:endParaRPr lang="ru-RU" sz="12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  <a:tr h="6618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Что было до нас</a:t>
                      </a:r>
                      <a:r>
                        <a:rPr lang="en-US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?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(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нач.кл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.)</a:t>
                      </a:r>
                      <a:endParaRPr lang="ru-RU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  <a:tr h="4269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Математика</a:t>
                      </a:r>
                      <a:endParaRPr lang="ru-RU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</a:tr>
              <a:tr h="94545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70 </a:t>
                      </a:r>
                      <a:r>
                        <a:rPr lang="ru-RU" b="1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летию</a:t>
                      </a:r>
                      <a:r>
                        <a:rPr lang="ru-RU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Великой Победы посвящается</a:t>
                      </a:r>
                      <a:endParaRPr lang="ru-RU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</a:tr>
              <a:tr h="73688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социальные проекты</a:t>
                      </a:r>
                      <a:endParaRPr lang="ru-RU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</a:tr>
              <a:tr h="4269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биология</a:t>
                      </a:r>
                      <a:endParaRPr lang="ru-RU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  <a:tr h="73688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Лингвистика (ин. яз.)</a:t>
                      </a:r>
                      <a:endParaRPr lang="ru-RU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  <a:tr h="736881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Итого:</a:t>
                      </a:r>
                      <a:endParaRPr lang="ru-RU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VI </a:t>
            </a:r>
            <a:r>
              <a:rPr lang="ru-RU" sz="2000" dirty="0" smtClean="0">
                <a:solidFill>
                  <a:srgbClr val="0000FF"/>
                </a:solidFill>
              </a:rPr>
              <a:t>Межрегиональная научно-практическая конференция учителей «Актуальные проблемы обучения физико-математического и естественнонаучным дисциплинам в школе и вузе»  (30 января 2015г.)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P1000743.JPG"/>
          <p:cNvPicPr>
            <a:picLocks noChangeAspect="1"/>
          </p:cNvPicPr>
          <p:nvPr/>
        </p:nvPicPr>
        <p:blipFill>
          <a:blip r:embed="rId2" cstate="print"/>
          <a:srcRect l="14286" r="10204"/>
          <a:stretch>
            <a:fillRect/>
          </a:stretch>
        </p:blipFill>
        <p:spPr>
          <a:xfrm>
            <a:off x="428596" y="2000240"/>
            <a:ext cx="2643206" cy="2625347"/>
          </a:xfrm>
          <a:prstGeom prst="rect">
            <a:avLst/>
          </a:prstGeom>
        </p:spPr>
      </p:pic>
      <p:pic>
        <p:nvPicPr>
          <p:cNvPr id="5" name="Рисунок 4" descr="P1000742.JPG"/>
          <p:cNvPicPr>
            <a:picLocks noChangeAspect="1"/>
          </p:cNvPicPr>
          <p:nvPr/>
        </p:nvPicPr>
        <p:blipFill>
          <a:blip r:embed="rId3" cstate="print"/>
          <a:srcRect l="22500"/>
          <a:stretch>
            <a:fillRect/>
          </a:stretch>
        </p:blipFill>
        <p:spPr>
          <a:xfrm>
            <a:off x="785786" y="4143380"/>
            <a:ext cx="2428892" cy="2350548"/>
          </a:xfrm>
          <a:prstGeom prst="rect">
            <a:avLst/>
          </a:prstGeom>
        </p:spPr>
      </p:pic>
      <p:pic>
        <p:nvPicPr>
          <p:cNvPr id="4" name="Рисунок 3" descr="P1000741.JPG"/>
          <p:cNvPicPr>
            <a:picLocks noChangeAspect="1"/>
          </p:cNvPicPr>
          <p:nvPr/>
        </p:nvPicPr>
        <p:blipFill>
          <a:blip r:embed="rId4" cstate="print"/>
          <a:srcRect l="25000"/>
          <a:stretch>
            <a:fillRect/>
          </a:stretch>
        </p:blipFill>
        <p:spPr>
          <a:xfrm>
            <a:off x="2786050" y="2786058"/>
            <a:ext cx="2714644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0694" y="2071678"/>
            <a:ext cx="3357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Творческая группа учителей в составе: Стригина Л.М., Крупина Н.К.,  учителя математики, Стригина И.В. учитель русского языка и литературы представили проект «Воспитательные возможности математики в истории и культуре русского народа». 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78645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Исследования будут опубликованы в трудах конференции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НПК педагогических работников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551743"/>
          <a:ext cx="8429685" cy="505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068"/>
                <a:gridCol w="2076060"/>
                <a:gridCol w="2034751"/>
                <a:gridCol w="3342806"/>
              </a:tblGrid>
              <a:tr h="6759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Секция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40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школа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Повалихина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О.Н. – учитель начальных классов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Номинация «Практическая значимость»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93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Стригина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Л.М. –учитель математики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61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Лаборатория здоровья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 учителей и 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</a:p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Хадина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С.Н. –учитель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нач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классов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Номинация «Практическая значимость»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Номинация «Практическая значимость»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06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 учителей и обучающихся</a:t>
                      </a:r>
                    </a:p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Номинация «Практическая значимость»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2001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Информация о работе творческой группы учителей: Стригиной Л.М.,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Крупиной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Н.К., Стригиной И.В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643050"/>
          <a:ext cx="8286808" cy="513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2286016"/>
                <a:gridCol w="1071570"/>
                <a:gridCol w="4214842"/>
              </a:tblGrid>
              <a:tr h="2898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конкурса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Результаты</a:t>
                      </a:r>
                      <a:endParaRPr lang="ru-RU" sz="1400" dirty="0"/>
                    </a:p>
                  </a:txBody>
                  <a:tcPr/>
                </a:tc>
              </a:tr>
              <a:tr h="8985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Конкурс творческих работ педагогов «Талантоха-3»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Россия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место </a:t>
                      </a:r>
                      <a:endParaRPr lang="ru-RU" sz="1400" dirty="0"/>
                    </a:p>
                  </a:txBody>
                  <a:tcPr/>
                </a:tc>
              </a:tr>
              <a:tr h="6956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Краеведческий форум «С днем рожденья!</a:t>
                      </a:r>
                      <a:r>
                        <a:rPr lang="ru-RU" sz="1400" baseline="0" dirty="0" smtClean="0"/>
                        <a:t> Любимый город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место</a:t>
                      </a:r>
                      <a:endParaRPr lang="ru-RU" sz="1400" dirty="0"/>
                    </a:p>
                  </a:txBody>
                  <a:tcPr/>
                </a:tc>
              </a:tr>
              <a:tr h="6956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Конкурс творческих работ педагогов «Талантоха-5»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Россия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место</a:t>
                      </a:r>
                      <a:endParaRPr lang="ru-RU" sz="1400" dirty="0"/>
                    </a:p>
                  </a:txBody>
                  <a:tcPr/>
                </a:tc>
              </a:tr>
              <a:tr h="12105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2011-2014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Публикации</a:t>
                      </a:r>
                      <a:r>
                        <a:rPr lang="ru-RU" sz="1400" baseline="0" dirty="0" smtClean="0"/>
                        <a:t> в </a:t>
                      </a:r>
                      <a:r>
                        <a:rPr lang="ru-RU" sz="1400" dirty="0" smtClean="0"/>
                        <a:t>журналах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</a:t>
                      </a:r>
                    </a:p>
                    <a:p>
                      <a:r>
                        <a:rPr lang="ru-RU" sz="1400" dirty="0" smtClean="0"/>
                        <a:t>Россия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область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«Инновации в образовании. Опыт работы»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«Математика Все для учителя!» (ИГ «Основа») г. Москва,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сборник статей молодых ученых и студентов ПГСХА</a:t>
                      </a:r>
                    </a:p>
                  </a:txBody>
                  <a:tcPr/>
                </a:tc>
              </a:tr>
              <a:tr h="12105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Публикации</a:t>
                      </a:r>
                      <a:r>
                        <a:rPr lang="ru-RU" sz="1400" baseline="0" dirty="0" smtClean="0"/>
                        <a:t> в </a:t>
                      </a:r>
                      <a:r>
                        <a:rPr lang="ru-RU" sz="1400" dirty="0" smtClean="0"/>
                        <a:t>журналах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Печатная работа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908720"/>
            <a:ext cx="72728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Принципы реализации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образовательных программ НОО, ООО,СОО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подход в обучении;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преемственность и перспективность обучения;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информационно-коммуникационная компетенция;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возможность выбора образовательных траекторий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педагогов МО в профессиональных педагогических конкурсах, конференциях 2015 года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714356"/>
          <a:ext cx="8858281" cy="6016490"/>
        </p:xfrm>
        <a:graphic>
          <a:graphicData uri="http://schemas.openxmlformats.org/drawingml/2006/table">
            <a:tbl>
              <a:tblPr/>
              <a:tblGrid>
                <a:gridCol w="666377"/>
                <a:gridCol w="2891691"/>
                <a:gridCol w="1751874"/>
                <a:gridCol w="1577579"/>
                <a:gridCol w="1970760"/>
              </a:tblGrid>
              <a:tr h="5944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проекта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Учителя -участники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Конференция «Формирование здорового образа жизни»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Хадина С.Н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 секции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Конференция «Великая Отечественная война: уроки истории и память сердца»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Брендина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Н.Н.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8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Воспитательные возможности математики в истории и культуре русского народа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Стригина Л.М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Крупина Н.К.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Стригина И.В.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Суркова О.А.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Бузякова В.А.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Пахомова А.А.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Воспитание и обучение на традициях и культурных ценностях русского народа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группа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Российский </a:t>
                      </a: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дистанционный конкурс творческих работ педагогов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5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Актуальные вопросы преподавания математики в вузе и школе»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(6 региональная конференция, посвящённая 75 -летию физмата»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Стригина Л.М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Крупина Н.К.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Стригина И.В.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региональный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1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 Пензенской губернии в годы ВОВ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Стригина Л.М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Крупина Н.К.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Стригина И.В. Коржавина А, </a:t>
                      </a: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Шкандина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Региональный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Научно-практическая-конференция краеведческого музея « Победа далёкая и близкая</a:t>
                      </a: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30" cy="6858000"/>
          </a:xfrm>
          <a:prstGeom prst="rect">
            <a:avLst/>
          </a:prstGeom>
          <a:noFill/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3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214290"/>
            <a:ext cx="6948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работы школы в 2014– 2015 учебном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628800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№1 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«Дробно-рейтинговая оценка»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 2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«Оценка по поведению»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 3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работы по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технологическому направлению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 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«Читающая школа»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№ 5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программ «Успешный ученик» и « Самый классный класс».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№ 6: Создание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проектной лаборатории «Созидание и творчество». 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№ 7: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«Обучение через предпринимательство»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478982"/>
          <a:ext cx="8501121" cy="5705364"/>
        </p:xfrm>
        <a:graphic>
          <a:graphicData uri="http://schemas.openxmlformats.org/drawingml/2006/table">
            <a:tbl>
              <a:tblPr/>
              <a:tblGrid>
                <a:gridCol w="1178373"/>
                <a:gridCol w="2440916"/>
                <a:gridCol w="357064"/>
                <a:gridCol w="2262384"/>
                <a:gridCol w="2262384"/>
              </a:tblGrid>
              <a:tr h="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администраторы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(психолого-педагогический, методический и административный аспекты)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7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недостаток информации для родителей в плане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четкой проработки критериев с родителями, посещение уроков родителями, тренинги на родительских собраниях,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нужна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основательная психолого-педагогическая поддержка для детей с высокой и низкой мотивацией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Совершенствование и доведение до логического состояния положений по проектам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-Четкость в определении критериев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положениях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нужна если не единая база критериев, то 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методические рекомендации по критериям,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-сложности в критериях, разный шаг на разных предметах и типах заданий, поэтому трудно каждый раз перестраивать ребенка,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учителю надо быть хорошо подготовленным к введению системы, начинать с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взаимопосещения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как можно ранее,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потом внедрять самому,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использовать приемы или технологии обучения контрольно-оценочной деятельности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опыта ФГОС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НОО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трудно убедить родителей учеников с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высоким уровнем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обучения в необходимости введения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проектов, таких как: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Дровная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оценка», «Оценка по поведению»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-есть сложности во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внутришкольном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контроле с точки зрения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контроля самого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процесса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-должна быть строгая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преемственность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школьной библиотеки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3" y="1142983"/>
          <a:ext cx="8143934" cy="5072100"/>
        </p:xfrm>
        <a:graphic>
          <a:graphicData uri="http://schemas.openxmlformats.org/drawingml/2006/table">
            <a:tbl>
              <a:tblPr/>
              <a:tblGrid>
                <a:gridCol w="1862712"/>
                <a:gridCol w="1201807"/>
                <a:gridCol w="1201807"/>
                <a:gridCol w="1201807"/>
                <a:gridCol w="1201807"/>
                <a:gridCol w="1473994"/>
              </a:tblGrid>
              <a:tr h="362293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Заказано: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Получено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% выполнения заказа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К-во наименований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К-во экземпляров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К-во наименований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К-во экземпляров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91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Начальное общее 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77,3 %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Основное общее образование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89,6 %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Среднее общее 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58,6 %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81,89 %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85786" y="928670"/>
          <a:ext cx="7500989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714356"/>
          <a:ext cx="8143932" cy="4500593"/>
        </p:xfrm>
        <a:graphic>
          <a:graphicData uri="http://schemas.openxmlformats.org/drawingml/2006/table">
            <a:tbl>
              <a:tblPr/>
              <a:tblGrid>
                <a:gridCol w="2897519"/>
                <a:gridCol w="1221983"/>
                <a:gridCol w="1880509"/>
                <a:gridCol w="2143921"/>
              </a:tblGrid>
              <a:tr h="114811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Наличие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Потребность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 30.06.2015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4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классы (ФГОС)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99,3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6-11классы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2953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583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83.4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 ШКОЛЕ: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4843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596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89,04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71546"/>
            <a:ext cx="75724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Подписка на второе полугодие 2014 года  и первое полугодие 2015 года осуществлялась на следующие периодические издания: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Вестник образования России и приложение. Комплект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Учительская газета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Добрая Дорога Детства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Путешествие на зелёный свет (или Школа юного пешехода)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Отчего и почему?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Непоседа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21429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  течение  всего  учебного   года   проводилась массовая работа и были организованы  книжные выставки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 календарным датам 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285861"/>
          <a:ext cx="7715304" cy="4857783"/>
        </p:xfrm>
        <a:graphic>
          <a:graphicData uri="http://schemas.openxmlformats.org/drawingml/2006/table">
            <a:tbl>
              <a:tblPr/>
              <a:tblGrid>
                <a:gridCol w="783802"/>
                <a:gridCol w="3869107"/>
                <a:gridCol w="3062395"/>
              </a:tblGrid>
              <a:tr h="36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Библиотечно-информационные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Книжно-иллюстративные выставки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Литературные и познавательные часы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Крупные комплексные мероприятия: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 «Читаем Лермонтова». 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Проект: «Согрей меня теплом, родной очаг»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КВН по сказкам А.С. Пушкина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642918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«Жить здоровым здорово»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-обеспечение условий для формирования, сохранения, укрепления и коррекции здоровья учащихся,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у школьников навыков организации здорового образа жизни посредством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среды,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500307"/>
            <a:ext cx="8429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нормализация учебной нагрузки;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цикла занятий по формированию здорового образа жизни;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понимания ценности здоровья, рационального питания и здорового образа жизни;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продолжения программы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«Здоровый образ жизни»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направленной на охрану и укрепление здоровья детей;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информационно-просветительской работы по формированию потребности в рациональном питании у обучающихся, педагогов и родителей;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модернизация системы школьного питания и технологического оборудования в столовой;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системы взаимосвязи и сотрудничества со всеми заинтересованными службами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580"/>
            <a:ext cx="79208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Прогнозируемый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Личностная успешность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успешность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успешность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системы ценностей и идеалов в результате  освоения нравственных ценностей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преемственности основных образовательных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Творческая активность педагогического коллектива и обучающихся.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Создание системы платных дополнительных образовательных услуг.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Удовлетворенность результатами труда всех участников педагогического процесса.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728" y="500042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Платные образовательные услуги: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285860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2014 год</a:t>
            </a:r>
            <a:endParaRPr lang="ru-RU" dirty="0" smtClean="0"/>
          </a:p>
          <a:p>
            <a:pPr algn="just"/>
            <a:r>
              <a:rPr lang="ru-RU" dirty="0" smtClean="0"/>
              <a:t>«Эрудит» – 39480,40</a:t>
            </a:r>
          </a:p>
          <a:p>
            <a:pPr algn="just"/>
            <a:r>
              <a:rPr lang="ru-RU" dirty="0" smtClean="0"/>
              <a:t>«Ступени» - 270318,78</a:t>
            </a:r>
          </a:p>
          <a:p>
            <a:pPr algn="just"/>
            <a:r>
              <a:rPr lang="ru-RU" b="1" dirty="0" smtClean="0"/>
              <a:t>Итого </a:t>
            </a:r>
            <a:r>
              <a:rPr lang="ru-RU" dirty="0" smtClean="0"/>
              <a:t>– </a:t>
            </a:r>
            <a:r>
              <a:rPr lang="ru-RU" u="sng" dirty="0" smtClean="0"/>
              <a:t>309799,18</a:t>
            </a:r>
            <a:endParaRPr lang="ru-RU" dirty="0" smtClean="0"/>
          </a:p>
          <a:p>
            <a:pPr algn="just"/>
            <a:r>
              <a:rPr lang="ru-RU" b="1" dirty="0" smtClean="0"/>
              <a:t>2015 год</a:t>
            </a:r>
            <a:endParaRPr lang="ru-RU" dirty="0" smtClean="0"/>
          </a:p>
          <a:p>
            <a:pPr algn="just"/>
            <a:r>
              <a:rPr lang="ru-RU" dirty="0" smtClean="0"/>
              <a:t>«Эрудит» - 16558,83</a:t>
            </a:r>
          </a:p>
          <a:p>
            <a:pPr algn="just"/>
            <a:r>
              <a:rPr lang="ru-RU" dirty="0" smtClean="0"/>
              <a:t>«Ступени» - 77426,37</a:t>
            </a:r>
          </a:p>
          <a:p>
            <a:pPr algn="just"/>
            <a:r>
              <a:rPr lang="ru-RU" b="1" dirty="0" smtClean="0"/>
              <a:t>Итого</a:t>
            </a:r>
            <a:r>
              <a:rPr lang="ru-RU" dirty="0" smtClean="0"/>
              <a:t> – </a:t>
            </a:r>
            <a:r>
              <a:rPr lang="ru-RU" u="sng" dirty="0" smtClean="0"/>
              <a:t>93985,2</a:t>
            </a:r>
            <a:endParaRPr lang="ru-RU" dirty="0" smtClean="0"/>
          </a:p>
          <a:p>
            <a:pPr algn="just"/>
            <a:r>
              <a:rPr lang="ru-RU" b="1" dirty="0" smtClean="0"/>
              <a:t>Всего </a:t>
            </a:r>
            <a:r>
              <a:rPr lang="ru-RU" dirty="0" smtClean="0"/>
              <a:t>за 2014 – 2015 год</a:t>
            </a:r>
            <a:r>
              <a:rPr lang="ru-RU" b="1" dirty="0" smtClean="0"/>
              <a:t> – </a:t>
            </a:r>
            <a:r>
              <a:rPr lang="ru-RU" b="1" u="sng" dirty="0" smtClean="0"/>
              <a:t>403784,38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78674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Перспективы работы в 2015-2016 году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систему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государственно-общественного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управления школой,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работу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внутришкольной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системы государственно-общественного управления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качество освоения ФГОС в начальной школе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целью обеспечения высоких показателей в основном звене,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ООО в 5 классах,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успешное проведение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государственной (итоговой) аттестации в 9 и 11 классах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сеть платных образовательных услуг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работу,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расширить спектр направлений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увеличить результативность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всех уровнях (школьный, муниципальный, региональный),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работу по реализации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технопроектов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активизировать работу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робототехнике,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реализовать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проект, посвященный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Году Литературы,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работу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повышению профессионального мастерства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учителя через мастер-классы,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стажировочные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площадки, семинары, курсы повышения квалификации и др.,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повысить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качество и результативность участия педагогов и обучающихся в конкурсах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различного уровня.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0"/>
            <a:ext cx="86439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работы школы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2015– 2016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2657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№1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«Дробно-рейтинговая оценка» - увеличение количества классов  в эксперименте, совершенствование модели пошагового оценивания, мониторинг успешности. Руководитель проекта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Хадина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С.Н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 2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«Оценка по поведению» - совершенствование положения проекта, мониторинг значимости. Руководитель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Суркова О.А.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 3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работы по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технологическому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направлению».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спектра услуг по данному направлению. Расширение форм сотрудничества. Увеличение контингента обучающихся. Руководители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Бузякова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В.А.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Бурханова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№ 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«Читающая школа». Реализация программы. Руководители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Бунькова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И.В, Плаксина Т. В.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№ 5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«Успешный ученик» и « Самый классный класс». Совершенствование положения. Руководители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Стригина Л.М.,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Повалихина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№ 6: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научной лаборатории «Созидание и творчество».  Реализация проектной деятельности учащихся и педагогов. Совершенствование работы научного общества школы. Руководитель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Филатова Н.Ю.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№ 7: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«Обучение через предпринимательство». Совершенствование и реализация проекта. Руководитель – Смирнова О.А.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№ 8: «Стажировочная  площадка «Школа молодого педагога»».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реализация проекта. Руководители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Повалихина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О.Н., Андреева Т.Н.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№ 9: «Родительские университеты».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Зенова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Н.В.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1" y="1068417"/>
          <a:ext cx="8572561" cy="5834810"/>
        </p:xfrm>
        <a:graphic>
          <a:graphicData uri="http://schemas.openxmlformats.org/drawingml/2006/table">
            <a:tbl>
              <a:tblPr/>
              <a:tblGrid>
                <a:gridCol w="3279221"/>
                <a:gridCol w="1294334"/>
                <a:gridCol w="1681628"/>
                <a:gridCol w="1294334"/>
                <a:gridCol w="1023044"/>
              </a:tblGrid>
              <a:tr h="6875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педагогических работников (количество человек)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30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 внешних совместителей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3,9%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0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вакансий (указать должности):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55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Образовательный уровень педагогических работников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Высшее профессиональное образование 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92,3%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Среднее профессиональное образование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Незаконченное в/о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Прошли  курсы повышения  квалификации за последние 3 года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84,6%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04"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Имеют квалификационную категорию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54,3%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Высшую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43,5%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Первую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15,3%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Вторую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3,9%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0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Имеют учёную степень 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3,9%</a:t>
                      </a: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0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Имеют звание Заслуженный учитель 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3,9%</a:t>
                      </a: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Имеют государственные и ведомственные награды, почётные звания</a:t>
                      </a:r>
                    </a:p>
                  </a:txBody>
                  <a:tcPr marL="48454" marR="48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30,7%</a:t>
                      </a:r>
                    </a:p>
                  </a:txBody>
                  <a:tcPr marL="48454" marR="4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285728"/>
            <a:ext cx="7858180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Кадровое обеспечение организации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875</TotalTime>
  <Words>6387</Words>
  <Application>Microsoft Office PowerPoint</Application>
  <PresentationFormat>Экран (4:3)</PresentationFormat>
  <Paragraphs>2117</Paragraphs>
  <Slides>82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Профильное образование  предпрофильной направленности </vt:lpstr>
      <vt:lpstr>Слайд 58</vt:lpstr>
      <vt:lpstr>Слайд 59</vt:lpstr>
      <vt:lpstr>Слайд 60</vt:lpstr>
      <vt:lpstr>Слайд 61</vt:lpstr>
      <vt:lpstr>Отчет о проведении Всероссийской олимпиады за три года</vt:lpstr>
      <vt:lpstr>Слайд 63</vt:lpstr>
      <vt:lpstr>Слайд 64</vt:lpstr>
      <vt:lpstr>Результаты НПК школьников</vt:lpstr>
      <vt:lpstr>Слайд 66</vt:lpstr>
      <vt:lpstr>Слайд 67</vt:lpstr>
      <vt:lpstr>Результаты НПК педагогических работников</vt:lpstr>
      <vt:lpstr>Информация о работе творческой группы учителей: Стригиной Л.М., Крупиной Н.К., Стригиной И.В. 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80</cp:revision>
  <dcterms:created xsi:type="dcterms:W3CDTF">2015-08-25T19:34:39Z</dcterms:created>
  <dcterms:modified xsi:type="dcterms:W3CDTF">2015-08-27T14:45:11Z</dcterms:modified>
</cp:coreProperties>
</file>